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4" d="100"/>
          <a:sy n="164" d="100"/>
        </p:scale>
        <p:origin x="-114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Current State</a:t>
            </a:r>
            <a:endParaRPr lang="en-US" dirty="0"/>
          </a:p>
        </c:rich>
      </c:tx>
      <c:layout>
        <c:manualLayout>
          <c:xMode val="edge"/>
          <c:yMode val="edge"/>
          <c:x val="0.26916107035539633"/>
          <c:y val="1.11111078707763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325880255534095"/>
          <c:y val="0.18555003633395381"/>
          <c:w val="0.53794684862505393"/>
          <c:h val="0.756934061339677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Phone (CSR)</c:v>
                </c:pt>
                <c:pt idx="1">
                  <c:v>Fax</c:v>
                </c:pt>
                <c:pt idx="2">
                  <c:v>Regular Mail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</c:v>
                </c:pt>
                <c:pt idx="1">
                  <c:v>0.26</c:v>
                </c:pt>
                <c:pt idx="2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Future State</a:t>
            </a:r>
            <a:endParaRPr lang="en-US" dirty="0"/>
          </a:p>
        </c:rich>
      </c:tx>
      <c:layout>
        <c:manualLayout>
          <c:xMode val="edge"/>
          <c:yMode val="edge"/>
          <c:x val="0.18329855643044621"/>
          <c:y val="1.42016624891041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98625171853518E-2"/>
          <c:y val="0.17759224082589339"/>
          <c:w val="0.46811945381827269"/>
          <c:h val="0.680658492116749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Future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Sheet1!$A$2:$A$11</c:f>
              <c:strCache>
                <c:ptCount val="10"/>
                <c:pt idx="0">
                  <c:v>Phone</c:v>
                </c:pt>
                <c:pt idx="1">
                  <c:v>Fax</c:v>
                </c:pt>
                <c:pt idx="2">
                  <c:v>Regular Mail</c:v>
                </c:pt>
                <c:pt idx="3">
                  <c:v>Secure Message</c:v>
                </c:pt>
                <c:pt idx="4">
                  <c:v>Secure Online Chat</c:v>
                </c:pt>
                <c:pt idx="5">
                  <c:v>Online Tool</c:v>
                </c:pt>
                <c:pt idx="6">
                  <c:v>Smartphone App</c:v>
                </c:pt>
                <c:pt idx="7">
                  <c:v>Automatic Email Notification</c:v>
                </c:pt>
                <c:pt idx="8">
                  <c:v>Phone (Auto)</c:v>
                </c:pt>
                <c:pt idx="9">
                  <c:v>Taxpayer Assistance Center (TAC)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</c:v>
                </c:pt>
                <c:pt idx="1">
                  <c:v>15</c:v>
                </c:pt>
                <c:pt idx="2">
                  <c:v>16</c:v>
                </c:pt>
                <c:pt idx="3">
                  <c:v>38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4"/>
        <c:delete val="1"/>
      </c:legendEntry>
      <c:legendEntry>
        <c:idx val="5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58821500437445318"/>
          <c:y val="6.9186256699401885E-2"/>
          <c:w val="0.38122944006999132"/>
          <c:h val="0.9308137433005980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Phone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Current</c:v>
                </c:pt>
                <c:pt idx="1">
                  <c:v>Future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0.31</c:v>
                </c:pt>
                <c:pt idx="1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Correspondence*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Current</c:v>
                </c:pt>
                <c:pt idx="1">
                  <c:v>Future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Channels</c:v>
                </c:pt>
              </c:strCache>
            </c:strRef>
          </c:tx>
          <c:spPr>
            <a:solidFill>
              <a:srgbClr val="009FDA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Current</c:v>
                </c:pt>
                <c:pt idx="1">
                  <c:v>Future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</c:v>
                </c:pt>
                <c:pt idx="1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14432"/>
        <c:axId val="23724416"/>
      </c:barChart>
      <c:catAx>
        <c:axId val="23714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724416"/>
        <c:crosses val="autoZero"/>
        <c:auto val="1"/>
        <c:lblAlgn val="ctr"/>
        <c:lblOffset val="100"/>
        <c:noMultiLvlLbl val="0"/>
      </c:catAx>
      <c:valAx>
        <c:axId val="2372441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37144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Future State</a:t>
            </a:r>
            <a:endParaRPr lang="en-US" dirty="0"/>
          </a:p>
        </c:rich>
      </c:tx>
      <c:layout>
        <c:manualLayout>
          <c:xMode val="edge"/>
          <c:yMode val="edge"/>
          <c:x val="0.21881272193916937"/>
          <c:y val="4.3271141192285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5983847763004"/>
          <c:y val="0.18397092847164881"/>
          <c:w val="0.49699187973092029"/>
          <c:h val="0.527182677465803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Future</c:v>
                </c:pt>
              </c:strCache>
            </c:strRef>
          </c:tx>
          <c:dLbls>
            <c:dLbl>
              <c:idx val="4"/>
              <c:layout>
                <c:manualLayout>
                  <c:x val="-7.8728267826114015E-2"/>
                  <c:y val="7.09531894028305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1699204878801915"/>
                  <c:y val="-1.87386376438311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680600586691369E-2"/>
                  <c:y val="-0.1187904636920383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Sheet1!$A$2:$A$12</c:f>
              <c:strCache>
                <c:ptCount val="11"/>
                <c:pt idx="0">
                  <c:v>Phone</c:v>
                </c:pt>
                <c:pt idx="1">
                  <c:v>Fax</c:v>
                </c:pt>
                <c:pt idx="2">
                  <c:v>Regular Mail</c:v>
                </c:pt>
                <c:pt idx="3">
                  <c:v>Secure Message</c:v>
                </c:pt>
                <c:pt idx="4">
                  <c:v>Secure Online Chat</c:v>
                </c:pt>
                <c:pt idx="5">
                  <c:v>Online Tool</c:v>
                </c:pt>
                <c:pt idx="6">
                  <c:v>Smartphone App</c:v>
                </c:pt>
                <c:pt idx="7">
                  <c:v>Automatic Email Notification</c:v>
                </c:pt>
                <c:pt idx="8">
                  <c:v>Automatic Text Notification</c:v>
                </c:pt>
                <c:pt idx="9">
                  <c:v>Phone (Auto)</c:v>
                </c:pt>
                <c:pt idx="10">
                  <c:v>Taxpayer Assistance Center (TAC)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 formatCode="0%">
                  <c:v>0.11</c:v>
                </c:pt>
                <c:pt idx="4" formatCode="0%">
                  <c:v>0.08</c:v>
                </c:pt>
                <c:pt idx="5" formatCode="0%">
                  <c:v>0.19</c:v>
                </c:pt>
                <c:pt idx="6" formatCode="0%">
                  <c:v>0.12</c:v>
                </c:pt>
                <c:pt idx="7" formatCode="0%">
                  <c:v>0.12</c:v>
                </c:pt>
                <c:pt idx="8" formatCode="0%">
                  <c:v>0.27</c:v>
                </c:pt>
                <c:pt idx="9" formatCode="0%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0"/>
        <c:delete val="1"/>
      </c:legendEntry>
      <c:layout>
        <c:manualLayout>
          <c:xMode val="edge"/>
          <c:yMode val="edge"/>
          <c:x val="0.6291273396675291"/>
          <c:y val="0"/>
          <c:w val="0.36594842958733137"/>
          <c:h val="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>
        <c:manualLayout>
          <c:xMode val="edge"/>
          <c:yMode val="edge"/>
          <c:x val="0.33264684859217497"/>
          <c:y val="3.787797117608828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328973341900995"/>
          <c:y val="0.18220133205610364"/>
          <c:w val="0.75522225801483389"/>
          <c:h val="0.687216563328107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Current State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Phone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100%</a:t>
                    </a:r>
                    <a:endParaRPr lang="en-US" dirty="0" smtClean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11%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Current</c:v>
                </c:pt>
                <c:pt idx="1">
                  <c:v>Future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Channels</c:v>
                </c:pt>
              </c:strCache>
            </c:strRef>
          </c:tx>
          <c:spPr>
            <a:solidFill>
              <a:srgbClr val="009FDA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89%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Current</c:v>
                </c:pt>
                <c:pt idx="1">
                  <c:v>Future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15328"/>
        <c:axId val="64916864"/>
      </c:barChart>
      <c:catAx>
        <c:axId val="64915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4916864"/>
        <c:crosses val="autoZero"/>
        <c:auto val="1"/>
        <c:lblAlgn val="ctr"/>
        <c:lblOffset val="100"/>
        <c:noMultiLvlLbl val="0"/>
      </c:catAx>
      <c:valAx>
        <c:axId val="6491686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4915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C688A-0A96-44A9-96FC-31AB7D5D0EFA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5B74-CB91-4459-9224-104A3BA2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5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20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41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59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6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72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4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69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1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0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9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35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3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None/>
            </a:pPr>
            <a:endParaRPr lang="en-US" sz="1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B2906-2113-4FED-B348-4C1FD09FF6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8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irs_logo_horz_rgb_FA"/>
          <p:cNvPicPr>
            <a:picLocks noChangeAspect="1" noChangeArrowheads="1"/>
          </p:cNvPicPr>
          <p:nvPr/>
        </p:nvPicPr>
        <p:blipFill>
          <a:blip r:embed="rId2" cstate="print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8" y="197645"/>
            <a:ext cx="1362075" cy="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waveTitle-01-0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3000"/>
                    </a14:imgEffect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9050"/>
            <a:ext cx="91455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71600" y="914401"/>
            <a:ext cx="3352800" cy="45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7" tIns="40819" rIns="81637" bIns="4081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15" descr="W&amp;I_P301+P7474_15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1"/>
            <a:ext cx="3581400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219200" y="971550"/>
            <a:ext cx="7543800" cy="857250"/>
          </a:xfrm>
        </p:spPr>
        <p:txBody>
          <a:bodyPr anchor="b"/>
          <a:lstStyle>
            <a:lvl1pPr>
              <a:defRPr sz="3200" smtClean="0">
                <a:solidFill>
                  <a:srgbClr val="00599C"/>
                </a:solidFill>
                <a:latin typeface="Arial Bold" pitchFamily="-96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828800"/>
            <a:ext cx="6400800" cy="914400"/>
          </a:xfrm>
        </p:spPr>
        <p:txBody>
          <a:bodyPr/>
          <a:lstStyle>
            <a:lvl1pPr marL="0" indent="0">
              <a:defRPr sz="2100" smtClean="0">
                <a:solidFill>
                  <a:srgbClr val="00599C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594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FY15 Service Approach Initiatives Feedback| W&amp;I</a:t>
            </a:r>
            <a:endParaRPr 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F82992A1-52C0-4AF9-B797-A3631C12A0E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3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waveSlide-0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96200" cy="51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447800" y="204787"/>
            <a:ext cx="7315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914400"/>
            <a:ext cx="7315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4800600"/>
            <a:ext cx="6553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9FD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 b="1" smtClean="0">
                <a:solidFill>
                  <a:srgbClr val="00599C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Times New Roman" pitchFamily="18" charset="0"/>
              </a:rPr>
              <a:t>FY14 Service Approaches Initiatives Feedback | W&amp;I</a:t>
            </a: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4800600"/>
            <a:ext cx="68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30000"/>
              </a:lnSpc>
              <a:defRPr sz="1800" smtClean="0">
                <a:solidFill>
                  <a:schemeClr val="tx1"/>
                </a:solidFill>
                <a:latin typeface="Times" pitchFamily="-9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84E969-2306-4C25-9838-E5E69501FC62}" type="slidenum">
              <a:rPr lang="en-US">
                <a:solidFill>
                  <a:prstClr val="black"/>
                </a:solidFill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031" name="Picture 9" descr="irs_rev_15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5365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8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599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599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599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599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599C"/>
          </a:solidFill>
          <a:latin typeface="Arial" charset="0"/>
          <a:ea typeface="ＭＳ Ｐゴシック" charset="0"/>
          <a:cs typeface="ＭＳ Ｐゴシック" charset="0"/>
        </a:defRPr>
      </a:lvl5pPr>
      <a:lvl6pPr marL="40818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81636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22455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632738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06139" indent="-306139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63300" indent="-25511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folHlink"/>
        </a:buClr>
        <a:buFont typeface="Times" pitchFamily="-96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1020462" indent="-25511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Courier New" pitchFamily="49" charset="0"/>
        <a:buChar char="o"/>
        <a:defRPr sz="1400">
          <a:solidFill>
            <a:schemeClr val="tx1"/>
          </a:solidFill>
          <a:latin typeface="+mn-lt"/>
          <a:ea typeface="+mn-ea"/>
        </a:defRPr>
      </a:lvl3pPr>
      <a:lvl4pPr marL="1275577" indent="-2040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632738" indent="-25511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1300">
          <a:solidFill>
            <a:schemeClr val="tx1"/>
          </a:solidFill>
          <a:latin typeface="+mn-lt"/>
          <a:ea typeface="+mn-ea"/>
        </a:defRPr>
      </a:lvl5pPr>
      <a:lvl6pPr marL="1989900" indent="-2040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defRPr sz="1300">
          <a:solidFill>
            <a:schemeClr val="tx1"/>
          </a:solidFill>
          <a:latin typeface="+mn-lt"/>
          <a:ea typeface="+mn-ea"/>
        </a:defRPr>
      </a:lvl6pPr>
      <a:lvl7pPr marL="2398085" indent="-2040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defRPr sz="1300">
          <a:solidFill>
            <a:schemeClr val="tx1"/>
          </a:solidFill>
          <a:latin typeface="+mn-lt"/>
          <a:ea typeface="+mn-ea"/>
        </a:defRPr>
      </a:lvl7pPr>
      <a:lvl8pPr marL="2806270" indent="-2040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defRPr sz="1300">
          <a:solidFill>
            <a:schemeClr val="tx1"/>
          </a:solidFill>
          <a:latin typeface="+mn-lt"/>
          <a:ea typeface="+mn-ea"/>
        </a:defRPr>
      </a:lvl8pPr>
      <a:lvl9pPr marL="3214455" indent="-2040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081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5" algn="l" defTabSz="4081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9" algn="l" defTabSz="4081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54" algn="l" defTabSz="4081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38" algn="l" defTabSz="4081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24" algn="l" defTabSz="4081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08" algn="l" defTabSz="4081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93" algn="l" defTabSz="4081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78" algn="l" defTabSz="4081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45" y="971550"/>
            <a:ext cx="8109857" cy="85725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2014 Taxpayer Choice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143" y="1828800"/>
            <a:ext cx="7565571" cy="22288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Designing Digital Communication Products to Reduce Phone and Mail Inventory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Courtney Rasey and Mackenzie Wiley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Internal Revenue Service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W&amp;I Research and Analysis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June 2015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94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1450"/>
            <a:ext cx="7315200" cy="5715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Findings</a:t>
            </a:r>
            <a:r>
              <a:rPr lang="en-US" sz="1600" dirty="0">
                <a:latin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i="1" dirty="0">
                <a:latin typeface="Calibri" panose="020F0502020204030204" pitchFamily="34" charset="0"/>
              </a:rPr>
              <a:t>Status of a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796" y="3964783"/>
            <a:ext cx="6101184" cy="4822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</a:rPr>
              <a:t>89% shift away from current channel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2014 Taxpayer Choice Model | W&amp;I Research &amp;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10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41700964"/>
              </p:ext>
            </p:extLst>
          </p:nvPr>
        </p:nvGraphicFramePr>
        <p:xfrm>
          <a:off x="1360714" y="1148615"/>
          <a:ext cx="6096000" cy="266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60714" y="819150"/>
            <a:ext cx="625928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-96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v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4. Taxpayer Migration from Traditional 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Channels</a:t>
            </a:r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4" y="1232299"/>
            <a:ext cx="2340429" cy="2242039"/>
          </a:xfrm>
          <a:noFill/>
          <a:ln>
            <a:noFill/>
          </a:ln>
        </p:spPr>
        <p:txBody>
          <a:bodyPr lIns="163274" rIns="163274"/>
          <a:lstStyle/>
          <a:p>
            <a:pPr marL="0">
              <a:spcBef>
                <a:spcPts val="0"/>
              </a:spcBef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top 6 stand-alone services with the highest preference shift are all for getting the status of a case.</a:t>
            </a:r>
          </a:p>
          <a:p>
            <a:pPr marL="0">
              <a:spcBef>
                <a:spcPts val="0"/>
              </a:spcBef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2014 Taxpayer Choice Model | W&amp;I Research &amp;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11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951831"/>
              </p:ext>
            </p:extLst>
          </p:nvPr>
        </p:nvGraphicFramePr>
        <p:xfrm>
          <a:off x="3939075" y="421483"/>
          <a:ext cx="4626429" cy="4412555"/>
        </p:xfrm>
        <a:graphic>
          <a:graphicData uri="http://schemas.openxmlformats.org/drawingml/2006/table">
            <a:tbl>
              <a:tblPr/>
              <a:tblGrid>
                <a:gridCol w="2286626"/>
                <a:gridCol w="2339803"/>
              </a:tblGrid>
              <a:tr h="4504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Stand-Alone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Service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</a:t>
                      </a:r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(service channel by 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7" marR="855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Preference Shift to Service                             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(as </a:t>
                      </a:r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stand-alone 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addition)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7" marR="855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50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Automatic Text Notification*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</a:p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Status of Case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7" marR="855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8557" marR="855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TF Auto                                                      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Status of Case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7" marR="855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8557" marR="855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Smartphone App                                                       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Status of Case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7" marR="855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8557" marR="855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Online Chat                                                       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Status of Case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7" marR="855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8557" marR="855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Online Tool   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Status of Case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7" marR="855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8557" marR="855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Automatic Email Notification                                                       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Status of Case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7" marR="855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8557" marR="855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Message*                                         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Sign a Document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7" marR="855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8557" marR="855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Message*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</a:t>
                      </a: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Discuss Case Details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7" marR="855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8557" marR="855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Online Tool*                                                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Extension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7" marR="855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8557" marR="855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Online Tool                             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</a:p>
                    <a:p>
                      <a:pPr algn="l" fontAlgn="ctr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 a Document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7" marR="8557" marT="64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8557" marR="8557" marT="6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1053323" y="222476"/>
            <a:ext cx="271054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Stand-alone Channel Ranking</a:t>
            </a:r>
            <a:endParaRPr lang="en-US" sz="1600" dirty="0">
              <a:latin typeface="Calibri" panose="020F0502020204030204" pitchFamily="34" charset="0"/>
            </a:endParaRPr>
          </a:p>
          <a:p>
            <a:endParaRPr lang="en-US" sz="13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8857" y="4500563"/>
            <a:ext cx="4797490" cy="390212"/>
          </a:xfrm>
          <a:prstGeom prst="rect">
            <a:avLst/>
          </a:prstGeom>
          <a:noFill/>
        </p:spPr>
        <p:txBody>
          <a:bodyPr wrap="square" lIns="81637" tIns="40819" rIns="81637" bIns="40819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denotes highest preference shift as a stand-alone service channel addition for that task/service need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97086" y="108176"/>
            <a:ext cx="501831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-96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v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1: Top 10 Stand-Alone Services Based on Preference Shift</a:t>
            </a:r>
          </a:p>
          <a:p>
            <a:pPr marL="0" indent="0"/>
            <a:endParaRPr lang="en-US" sz="14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Left Brace 1"/>
          <p:cNvSpPr/>
          <p:nvPr/>
        </p:nvSpPr>
        <p:spPr bwMode="auto">
          <a:xfrm>
            <a:off x="3057530" y="895352"/>
            <a:ext cx="806903" cy="2196703"/>
          </a:xfrm>
          <a:prstGeom prst="leftBrace">
            <a:avLst>
              <a:gd name="adj1" fmla="val 1278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37" tIns="40819" rIns="81637" bIns="40819" numCol="1" rtlCol="0" anchor="t" anchorCtr="0" compatLnSpc="1">
            <a:prstTxWarp prst="textNoShape">
              <a:avLst/>
            </a:prstTxWarp>
          </a:bodyPr>
          <a:lstStyle/>
          <a:p>
            <a:pPr defTabSz="81636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aseline="30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197" y="750095"/>
            <a:ext cx="7565571" cy="649501"/>
          </a:xfrm>
        </p:spPr>
        <p:txBody>
          <a:bodyPr/>
          <a:lstStyle/>
          <a:p>
            <a:pPr marL="0">
              <a:spcBef>
                <a:spcPts val="0"/>
              </a:spcBef>
              <a:defRPr/>
            </a:pP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Secure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essage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 the highest preference shift for every service need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which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is being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2014 Taxpayer Choice Model | W&amp;I Research &amp;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12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59024" y="17145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Stand-alone Channel Ranking for </a:t>
            </a:r>
            <a:r>
              <a:rPr lang="en-US" sz="1600" i="1" kern="0" dirty="0">
                <a:latin typeface="Calibri" panose="020F0502020204030204" pitchFamily="34" charset="0"/>
                <a:cs typeface="Calibri" panose="020F0502020204030204" pitchFamily="34" charset="0"/>
              </a:rPr>
              <a:t>Secure Message</a:t>
            </a:r>
            <a:endParaRPr lang="en-US" sz="1600" i="1" dirty="0">
              <a:latin typeface="Calibri" panose="020F0502020204030204" pitchFamily="34" charset="0"/>
            </a:endParaRPr>
          </a:p>
          <a:p>
            <a:endParaRPr lang="en-US" sz="13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40024"/>
              </p:ext>
            </p:extLst>
          </p:nvPr>
        </p:nvGraphicFramePr>
        <p:xfrm>
          <a:off x="1140408" y="1602693"/>
          <a:ext cx="4495800" cy="857250"/>
        </p:xfrm>
        <a:graphic>
          <a:graphicData uri="http://schemas.openxmlformats.org/drawingml/2006/table">
            <a:tbl>
              <a:tblPr/>
              <a:tblGrid>
                <a:gridCol w="2268779"/>
                <a:gridCol w="2227021"/>
              </a:tblGrid>
              <a:tr h="4019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 Channel                                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Sign a Document 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Preference Shift to Channel                           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(as stand-alone addition)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0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Message                                   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Online Tool                                               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83887"/>
              </p:ext>
            </p:extLst>
          </p:nvPr>
        </p:nvGraphicFramePr>
        <p:xfrm>
          <a:off x="2207208" y="2822845"/>
          <a:ext cx="4483100" cy="837248"/>
        </p:xfrm>
        <a:graphic>
          <a:graphicData uri="http://schemas.openxmlformats.org/drawingml/2006/table">
            <a:tbl>
              <a:tblPr/>
              <a:tblGrid>
                <a:gridCol w="2262369"/>
                <a:gridCol w="2220731"/>
              </a:tblGrid>
              <a:tr h="392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 Channel                                 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Discuss Case Details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Preference Shift to Channel                           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(as stand-alone addition)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9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Message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Online Chat                              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239289"/>
              </p:ext>
            </p:extLst>
          </p:nvPr>
        </p:nvGraphicFramePr>
        <p:xfrm>
          <a:off x="3883608" y="4022996"/>
          <a:ext cx="4495800" cy="780097"/>
        </p:xfrm>
        <a:graphic>
          <a:graphicData uri="http://schemas.openxmlformats.org/drawingml/2006/table">
            <a:tbl>
              <a:tblPr/>
              <a:tblGrid>
                <a:gridCol w="2268778"/>
                <a:gridCol w="2227022"/>
              </a:tblGrid>
              <a:tr h="374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 Channel         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</a:t>
                      </a:r>
                    </a:p>
                    <a:p>
                      <a:pPr algn="ctr" fontAlgn="ctr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Submit Documentation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Preference Shift to Channel                           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(as stand-alone addition)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Message             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Online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Chat                                                       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64208" y="1352552"/>
            <a:ext cx="3124200" cy="297879"/>
          </a:xfrm>
          <a:prstGeom prst="rect">
            <a:avLst/>
          </a:prstGeom>
          <a:noFill/>
        </p:spPr>
        <p:txBody>
          <a:bodyPr wrap="square" lIns="81637" tIns="40819" rIns="81637" bIns="40819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2. </a:t>
            </a:r>
            <a:r>
              <a:rPr lang="en-US" sz="1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 a Document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1008" y="2567211"/>
            <a:ext cx="4495800" cy="297879"/>
          </a:xfrm>
          <a:prstGeom prst="rect">
            <a:avLst/>
          </a:prstGeom>
          <a:noFill/>
        </p:spPr>
        <p:txBody>
          <a:bodyPr wrap="square" lIns="81637" tIns="40819" rIns="81637" bIns="40819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3. </a:t>
            </a:r>
            <a:r>
              <a:rPr lang="en-US" sz="1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Case Details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4548" y="3769683"/>
            <a:ext cx="4495800" cy="297879"/>
          </a:xfrm>
          <a:prstGeom prst="rect">
            <a:avLst/>
          </a:prstGeom>
          <a:noFill/>
        </p:spPr>
        <p:txBody>
          <a:bodyPr wrap="square" lIns="81637" tIns="40819" rIns="81637" bIns="40819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4. </a:t>
            </a:r>
            <a:r>
              <a:rPr lang="en-US" sz="1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9339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0" y="914400"/>
            <a:ext cx="7639050" cy="3943350"/>
          </a:xfrm>
        </p:spPr>
        <p:txBody>
          <a:bodyPr/>
          <a:lstStyle/>
          <a:p>
            <a:pPr marL="0">
              <a:spcBef>
                <a:spcPts val="0"/>
              </a:spcBef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Demographic analysis included: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Return preparation method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Previous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channel use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Previous post-filing contact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spcBef>
                <a:spcPts val="0"/>
              </a:spcBef>
              <a:defRPr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 general, taxpayers who have used digital communication products through other companies are more likely to use those channels via the IRS for all service needs</a:t>
            </a:r>
          </a:p>
          <a:p>
            <a:pPr marL="0">
              <a:spcBef>
                <a:spcPts val="0"/>
              </a:spcBef>
              <a:defRPr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Analysis did not show significant differences between other demographic segments for the following service needs: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Discuss Case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etails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Request an Extension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spcBef>
                <a:spcPts val="0"/>
              </a:spcBef>
              <a:defRPr/>
            </a:pPr>
            <a:endParaRPr lang="en-US" dirty="0"/>
          </a:p>
          <a:p>
            <a:pPr marL="408185" lvl="1" indent="0"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spcBef>
                <a:spcPts val="0"/>
              </a:spcBef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spcBef>
                <a:spcPts val="0"/>
              </a:spcBef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2014 Taxpayer Choice Model | W&amp;I Research &amp;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13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88571" y="17145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Overall Demographic Analysis</a:t>
            </a:r>
          </a:p>
        </p:txBody>
      </p:sp>
    </p:spTree>
    <p:extLst>
      <p:ext uri="{BB962C8B-B14F-4D97-AF65-F5344CB8AC3E}">
        <p14:creationId xmlns:p14="http://schemas.microsoft.com/office/powerpoint/2010/main" val="8182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2014 Taxpayer Choice Model | W&amp;I Research &amp;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14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88571" y="1143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Demographic Analysis for </a:t>
            </a:r>
            <a:r>
              <a:rPr lang="en-US" sz="1600" i="1" kern="0" dirty="0">
                <a:latin typeface="Calibri" panose="020F0502020204030204" pitchFamily="34" charset="0"/>
                <a:cs typeface="Calibri" panose="020F0502020204030204" pitchFamily="34" charset="0"/>
              </a:rPr>
              <a:t>Submit Documentation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88572" y="790916"/>
            <a:ext cx="5845628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7" tIns="40819" rIns="81637" bIns="40819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u"/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0000"/>
              </a:buClr>
              <a:buSzPct val="125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C0000"/>
              </a:buClr>
              <a:buSzPct val="125000"/>
              <a:buFont typeface="Arial" charset="0"/>
              <a:buChar char="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C0000"/>
              </a:buClr>
              <a:buSzPct val="125000"/>
              <a:buFont typeface="Times" pitchFamily="18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Times" pitchFamily="18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Times" pitchFamily="18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Times" pitchFamily="18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Times" pitchFamily="18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5. Demographic segments with higher preference shift from traditional channels (compared to general population)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47672"/>
              </p:ext>
            </p:extLst>
          </p:nvPr>
        </p:nvGraphicFramePr>
        <p:xfrm>
          <a:off x="1186543" y="1287482"/>
          <a:ext cx="5542502" cy="1323630"/>
        </p:xfrm>
        <a:graphic>
          <a:graphicData uri="http://schemas.openxmlformats.org/drawingml/2006/table">
            <a:tbl>
              <a:tblPr/>
              <a:tblGrid>
                <a:gridCol w="5542502"/>
              </a:tblGrid>
              <a:tr h="4019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Demographic</a:t>
                      </a:r>
                      <a:r>
                        <a:rPr lang="it-IT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Segments with at least 40% shift from traditional channels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0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36-45 years old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 prep using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tax software/Free File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Used secure message system previously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Used online chat previously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088573" y="2828899"/>
            <a:ext cx="6150428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7" tIns="40819" rIns="81637" bIns="40819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u"/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0000"/>
              </a:buClr>
              <a:buSzPct val="125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C0000"/>
              </a:buClr>
              <a:buSzPct val="125000"/>
              <a:buFont typeface="Arial" charset="0"/>
              <a:buChar char="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C0000"/>
              </a:buClr>
              <a:buSzPct val="125000"/>
              <a:buFont typeface="Times" pitchFamily="18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Times" pitchFamily="18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Times" pitchFamily="18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Times" pitchFamily="18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Times" pitchFamily="18" charset="0"/>
              <a:buChar char="-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6. Demographic segments with higher preference shift to </a:t>
            </a:r>
            <a:r>
              <a:rPr lang="en-US" altLang="en-US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 Message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(compared to general population)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04849"/>
              </p:ext>
            </p:extLst>
          </p:nvPr>
        </p:nvGraphicFramePr>
        <p:xfrm>
          <a:off x="1186543" y="3360175"/>
          <a:ext cx="5596931" cy="1323630"/>
        </p:xfrm>
        <a:graphic>
          <a:graphicData uri="http://schemas.openxmlformats.org/drawingml/2006/table">
            <a:tbl>
              <a:tblPr/>
              <a:tblGrid>
                <a:gridCol w="5596931"/>
              </a:tblGrid>
              <a:tr h="4019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Demographic</a:t>
                      </a:r>
                      <a:r>
                        <a:rPr lang="it-IT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Segments with at least 25% shift to </a:t>
                      </a:r>
                      <a:r>
                        <a:rPr lang="it-IT" sz="11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Message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0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18- 24 years old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 prep using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tax software/Free File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Used secure message system previously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Used online chat previously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8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2" y="910828"/>
            <a:ext cx="7826828" cy="371475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Overall preference shift away from </a:t>
            </a:r>
            <a:r>
              <a:rPr lang="en-US" sz="2400" i="1" dirty="0">
                <a:latin typeface="Calibri" panose="020F0502020204030204" pitchFamily="34" charset="0"/>
              </a:rPr>
              <a:t>Phone </a:t>
            </a:r>
            <a:r>
              <a:rPr lang="en-US" sz="2400" dirty="0">
                <a:latin typeface="Calibri" panose="020F0502020204030204" pitchFamily="34" charset="0"/>
              </a:rPr>
              <a:t>is similar for all demographic </a:t>
            </a:r>
            <a:r>
              <a:rPr lang="en-US" sz="2400" dirty="0" smtClean="0">
                <a:latin typeface="Calibri" panose="020F0502020204030204" pitchFamily="34" charset="0"/>
              </a:rPr>
              <a:t>groups</a:t>
            </a:r>
            <a:endParaRPr lang="en-US" sz="2400" dirty="0">
              <a:latin typeface="Calibri" panose="020F0502020204030204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dirty="0">
                <a:latin typeface="Calibri" panose="020F0502020204030204" pitchFamily="34" charset="0"/>
              </a:rPr>
              <a:t>89% for all taxpayers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Calibri" panose="020F0502020204030204" pitchFamily="34" charset="0"/>
              </a:rPr>
              <a:t>Demographic segment range: 81-92% </a:t>
            </a:r>
          </a:p>
          <a:p>
            <a:pPr marL="408185" lvl="1" indent="0">
              <a:buNone/>
            </a:pPr>
            <a:endParaRPr lang="en-US" sz="900" dirty="0"/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Demographic segments with higher preference shift to </a:t>
            </a:r>
            <a:r>
              <a:rPr lang="en-US" sz="2400" i="1" dirty="0">
                <a:latin typeface="Calibri" panose="020F0502020204030204" pitchFamily="34" charset="0"/>
              </a:rPr>
              <a:t>Automatic Text </a:t>
            </a:r>
            <a:r>
              <a:rPr lang="en-US" sz="2400" i="1" dirty="0" smtClean="0">
                <a:latin typeface="Calibri" panose="020F0502020204030204" pitchFamily="34" charset="0"/>
              </a:rPr>
              <a:t>Notification </a:t>
            </a:r>
            <a:r>
              <a:rPr lang="en-US" sz="2400" dirty="0">
                <a:latin typeface="Calibri" panose="020F0502020204030204" pitchFamily="34" charset="0"/>
              </a:rPr>
              <a:t>(Top 3)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Post-filing contact (41% preference shift)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18-24 years old (36% preference shift)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36-45 years old (34% preference shift)</a:t>
            </a:r>
          </a:p>
          <a:p>
            <a:pPr lvl="1"/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2014 Taxpayer Choice Model | W&amp;I Research &amp;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15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88571" y="1143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Demographic Analysis for </a:t>
            </a:r>
            <a:r>
              <a:rPr lang="en-US" sz="1600" i="1" kern="0" dirty="0">
                <a:latin typeface="Calibri" panose="020F0502020204030204" pitchFamily="34" charset="0"/>
                <a:cs typeface="Calibri" panose="020F0502020204030204" pitchFamily="34" charset="0"/>
              </a:rPr>
              <a:t>Status of a Case</a:t>
            </a:r>
          </a:p>
        </p:txBody>
      </p:sp>
    </p:spTree>
    <p:extLst>
      <p:ext uri="{BB962C8B-B14F-4D97-AF65-F5344CB8AC3E}">
        <p14:creationId xmlns:p14="http://schemas.microsoft.com/office/powerpoint/2010/main" val="36232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5750"/>
            <a:ext cx="7467600" cy="4572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43" y="742950"/>
            <a:ext cx="7924800" cy="4152900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Creating alternative service channels for getting the status of a case or transaction could potentially reduce phone contacts.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volume of phone contacts  for this task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Other research corroborates TCM</a:t>
            </a:r>
          </a:p>
          <a:p>
            <a:pPr marL="324703" lvl="1" indent="0">
              <a:buNone/>
              <a:defRPr/>
            </a:pP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Secure messaging has the potential to shift preference from traditional channels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Potential avenues for increasing awareness of new digital communication products: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Tax software/Free File site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Notice language/inserts (for automatic text notification of status changes)</a:t>
            </a:r>
          </a:p>
          <a:p>
            <a:pPr lvl="0"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2014 Taxpayer Choice Model | W&amp;I Research &amp;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16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267891"/>
            <a:ext cx="7315200" cy="3429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Presentation Overview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64407"/>
            <a:ext cx="7391400" cy="3493294"/>
          </a:xfrm>
        </p:spPr>
        <p:txBody>
          <a:bodyPr/>
          <a:lstStyle/>
          <a:p>
            <a:pPr>
              <a:defRPr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>
              <a:defRPr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Purpose of Research</a:t>
            </a:r>
          </a:p>
          <a:p>
            <a:pPr>
              <a:defRPr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Brief Methodology</a:t>
            </a:r>
          </a:p>
          <a:p>
            <a:pPr>
              <a:defRPr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</a:p>
          <a:p>
            <a:pPr>
              <a:defRPr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pPr>
              <a:defRPr/>
            </a:pPr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2014 Taxpayer Choice Model | </a:t>
            </a:r>
            <a:r>
              <a:rPr lang="en-US" dirty="0"/>
              <a:t>W&amp;I Research &amp;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5750"/>
            <a:ext cx="7315200" cy="3429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28650"/>
            <a:ext cx="7620000" cy="3886200"/>
          </a:xfrm>
        </p:spPr>
        <p:txBody>
          <a:bodyPr/>
          <a:lstStyle/>
          <a:p>
            <a:pPr>
              <a:defRPr/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2011</a:t>
            </a:r>
          </a:p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W&amp;I Research conducted a conjoint survey and created the Taxpayer Choice </a:t>
            </a:r>
          </a:p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 (TCM) to identify taxpayers’ qualified preference among IRS service </a:t>
            </a:r>
          </a:p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channel options for eight generic service needs.</a:t>
            </a:r>
          </a:p>
          <a:p>
            <a:pPr>
              <a:defRPr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Follow-up to 2007 conjoint project for the Taxpayer Assistance Blueprint (TAB) report </a:t>
            </a:r>
          </a:p>
          <a:p>
            <a:pPr marL="408185" lvl="1" indent="0"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2013 &amp; 2014</a:t>
            </a:r>
          </a:p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W&amp;I Research worked with IRS’s Compliance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the Taxpayer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</a:p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Communication (TDC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team to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 the 2011 TCM to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prioritize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design </a:t>
            </a:r>
          </a:p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  communication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products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tasks not included in the original model.</a:t>
            </a:r>
          </a:p>
          <a:p>
            <a:pPr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2014 Taxpayer Choice Model | </a:t>
            </a:r>
            <a:r>
              <a:rPr lang="en-US" dirty="0"/>
              <a:t>W&amp;I Research &amp;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3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201215"/>
            <a:ext cx="7315200" cy="3429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Purpose of Research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45" y="803672"/>
            <a:ext cx="7565571" cy="36004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Understand taxpayers’ service channel preferences</a:t>
            </a:r>
          </a:p>
          <a:p>
            <a:pPr marL="0" indent="0"/>
            <a:endParaRPr lang="en-US" sz="9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Identify ways to best migrate taxpayers to less expensive service channels</a:t>
            </a:r>
          </a:p>
          <a:p>
            <a:pPr marL="0" indent="0"/>
            <a:endParaRPr lang="en-US" sz="9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Compare how taxpayer segments value different service delivery configurations</a:t>
            </a:r>
          </a:p>
          <a:p>
            <a:pPr marL="0" indent="0"/>
            <a:endParaRPr lang="en-US" sz="9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Predict impact of proposed service changes</a:t>
            </a:r>
          </a:p>
          <a:p>
            <a:pPr marL="0" indent="0"/>
            <a:endParaRPr lang="en-US" sz="9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Facilitate IRS decisions to prioritize digital communication products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2014 Taxpayer Choice Model | W&amp;I Research &amp;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4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1450"/>
            <a:ext cx="7315200" cy="3429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Brief Methodology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28650"/>
            <a:ext cx="7315200" cy="4229100"/>
          </a:xfrm>
        </p:spPr>
        <p:txBody>
          <a:bodyPr/>
          <a:lstStyle/>
          <a:p>
            <a:pPr marL="0" indent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W&amp;I Research used a choice-based conjoint survey for this study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During a conjoint survey, respondents are not directly asked about the importance of service channel features or their preference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Instead, respondents are asked to choose a service channel based on the service channel features</a:t>
            </a:r>
          </a:p>
          <a:p>
            <a:pPr marL="408185" lvl="1" indent="0">
              <a:buNone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Cross-functional workgroup led by Compliance and W&amp;I Research worked together to develop the survey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Service channels for each service need were chosen based on current offerings and service channels Compliance and Online Services (OLS) are considering for future development</a:t>
            </a:r>
          </a:p>
          <a:p>
            <a:pPr marL="408185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2014 Taxpayer Choice Model </a:t>
            </a:r>
            <a:r>
              <a:rPr lang="en-US" dirty="0"/>
              <a:t>| W&amp;I Research &amp;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5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4787"/>
            <a:ext cx="7239000" cy="3429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Configuration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</a:rPr>
              <a:pPr>
                <a:defRPr/>
              </a:pPr>
              <a:t>6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utoShape 5"/>
          <p:cNvSpPr>
            <a:spLocks noChangeAspect="1" noChangeArrowheads="1" noTextEdit="1"/>
          </p:cNvSpPr>
          <p:nvPr/>
        </p:nvSpPr>
        <p:spPr bwMode="auto">
          <a:xfrm>
            <a:off x="990600" y="610790"/>
            <a:ext cx="2362200" cy="212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90600" y="610791"/>
            <a:ext cx="2362200" cy="228600"/>
          </a:xfrm>
          <a:prstGeom prst="rect">
            <a:avLst/>
          </a:prstGeom>
          <a:solidFill>
            <a:srgbClr val="ADBE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90600" y="839392"/>
            <a:ext cx="2362200" cy="26908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990600" y="1108473"/>
            <a:ext cx="2362200" cy="269081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990600" y="1377555"/>
            <a:ext cx="2362200" cy="26908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990600" y="1646633"/>
            <a:ext cx="2362200" cy="485775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90600" y="2132409"/>
            <a:ext cx="2362200" cy="290512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990600" y="2422923"/>
            <a:ext cx="2362200" cy="290512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984250" y="839389"/>
            <a:ext cx="2374900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984250" y="1108471"/>
            <a:ext cx="2374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984250" y="1377552"/>
            <a:ext cx="2374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984250" y="1646633"/>
            <a:ext cx="2374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984250" y="2132408"/>
            <a:ext cx="2374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984250" y="2422921"/>
            <a:ext cx="2374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>
            <a:off x="984250" y="2713433"/>
            <a:ext cx="2374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1581152" y="612650"/>
            <a:ext cx="5754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latin typeface="Calibri" pitchFamily="34" charset="0"/>
              </a:rPr>
              <a:t>Service 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2233613" y="612650"/>
            <a:ext cx="4664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latin typeface="Calibri" pitchFamily="34" charset="0"/>
              </a:rPr>
              <a:t>Needs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24" name="Rectangle 26"/>
          <p:cNvSpPr>
            <a:spLocks noChangeArrowheads="1"/>
          </p:cNvSpPr>
          <p:nvPr/>
        </p:nvSpPr>
        <p:spPr bwMode="auto">
          <a:xfrm>
            <a:off x="998538" y="895352"/>
            <a:ext cx="156100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Submit documentation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25" name="Rectangle 27"/>
          <p:cNvSpPr>
            <a:spLocks noChangeArrowheads="1"/>
          </p:cNvSpPr>
          <p:nvPr/>
        </p:nvSpPr>
        <p:spPr bwMode="auto">
          <a:xfrm>
            <a:off x="998538" y="1165623"/>
            <a:ext cx="18831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Status of a case/transaction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28" name="Rectangle 28"/>
          <p:cNvSpPr>
            <a:spLocks noChangeArrowheads="1"/>
          </p:cNvSpPr>
          <p:nvPr/>
        </p:nvSpPr>
        <p:spPr bwMode="auto">
          <a:xfrm>
            <a:off x="998540" y="1434704"/>
            <a:ext cx="113338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Sign a document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29" name="Rectangle 29"/>
          <p:cNvSpPr>
            <a:spLocks noChangeArrowheads="1"/>
          </p:cNvSpPr>
          <p:nvPr/>
        </p:nvSpPr>
        <p:spPr bwMode="auto">
          <a:xfrm>
            <a:off x="998539" y="1651398"/>
            <a:ext cx="16425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Get information about a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2637598" y="1651398"/>
            <a:ext cx="46326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notice 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998539" y="1812133"/>
            <a:ext cx="180107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you received/Discuss case 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32" name="Rectangle 32"/>
          <p:cNvSpPr>
            <a:spLocks noChangeArrowheads="1"/>
          </p:cNvSpPr>
          <p:nvPr/>
        </p:nvSpPr>
        <p:spPr bwMode="auto">
          <a:xfrm>
            <a:off x="998539" y="1971677"/>
            <a:ext cx="44749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details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33" name="Rectangle 33"/>
          <p:cNvSpPr>
            <a:spLocks noChangeArrowheads="1"/>
          </p:cNvSpPr>
          <p:nvPr/>
        </p:nvSpPr>
        <p:spPr bwMode="auto">
          <a:xfrm>
            <a:off x="998538" y="2199086"/>
            <a:ext cx="15205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Set up a payment plan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34" name="Rectangle 34"/>
          <p:cNvSpPr>
            <a:spLocks noChangeArrowheads="1"/>
          </p:cNvSpPr>
          <p:nvPr/>
        </p:nvSpPr>
        <p:spPr bwMode="auto">
          <a:xfrm>
            <a:off x="998538" y="2490789"/>
            <a:ext cx="14549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Request an extension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36" name="AutoShape 37"/>
          <p:cNvSpPr>
            <a:spLocks noChangeAspect="1" noChangeArrowheads="1" noTextEdit="1"/>
          </p:cNvSpPr>
          <p:nvPr/>
        </p:nvSpPr>
        <p:spPr bwMode="auto">
          <a:xfrm>
            <a:off x="3525046" y="610791"/>
            <a:ext cx="2436813" cy="282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7" name="Rectangle 39"/>
          <p:cNvSpPr>
            <a:spLocks noChangeArrowheads="1"/>
          </p:cNvSpPr>
          <p:nvPr/>
        </p:nvSpPr>
        <p:spPr bwMode="auto">
          <a:xfrm>
            <a:off x="3525045" y="610793"/>
            <a:ext cx="2438401" cy="228600"/>
          </a:xfrm>
          <a:prstGeom prst="rect">
            <a:avLst/>
          </a:prstGeom>
          <a:solidFill>
            <a:srgbClr val="ADBE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8" name="Rectangle 40"/>
          <p:cNvSpPr>
            <a:spLocks noChangeArrowheads="1"/>
          </p:cNvSpPr>
          <p:nvPr/>
        </p:nvSpPr>
        <p:spPr bwMode="auto">
          <a:xfrm>
            <a:off x="3525045" y="839393"/>
            <a:ext cx="2438401" cy="227409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9" name="Rectangle 41"/>
          <p:cNvSpPr>
            <a:spLocks noChangeArrowheads="1"/>
          </p:cNvSpPr>
          <p:nvPr/>
        </p:nvSpPr>
        <p:spPr bwMode="auto">
          <a:xfrm>
            <a:off x="3525045" y="1066802"/>
            <a:ext cx="2438401" cy="227409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40" name="Rectangle 42"/>
          <p:cNvSpPr>
            <a:spLocks noChangeArrowheads="1"/>
          </p:cNvSpPr>
          <p:nvPr/>
        </p:nvSpPr>
        <p:spPr bwMode="auto">
          <a:xfrm>
            <a:off x="3525045" y="1294211"/>
            <a:ext cx="2438401" cy="227409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41" name="Rectangle 43"/>
          <p:cNvSpPr>
            <a:spLocks noChangeArrowheads="1"/>
          </p:cNvSpPr>
          <p:nvPr/>
        </p:nvSpPr>
        <p:spPr bwMode="auto">
          <a:xfrm>
            <a:off x="3525045" y="1521619"/>
            <a:ext cx="2438401" cy="275034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42" name="Rectangle 44"/>
          <p:cNvSpPr>
            <a:spLocks noChangeArrowheads="1"/>
          </p:cNvSpPr>
          <p:nvPr/>
        </p:nvSpPr>
        <p:spPr bwMode="auto">
          <a:xfrm>
            <a:off x="3525045" y="1796654"/>
            <a:ext cx="2438401" cy="227409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43" name="Rectangle 45"/>
          <p:cNvSpPr>
            <a:spLocks noChangeArrowheads="1"/>
          </p:cNvSpPr>
          <p:nvPr/>
        </p:nvSpPr>
        <p:spPr bwMode="auto">
          <a:xfrm>
            <a:off x="3525045" y="2024063"/>
            <a:ext cx="2438401" cy="227409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44" name="Rectangle 46"/>
          <p:cNvSpPr>
            <a:spLocks noChangeArrowheads="1"/>
          </p:cNvSpPr>
          <p:nvPr/>
        </p:nvSpPr>
        <p:spPr bwMode="auto">
          <a:xfrm>
            <a:off x="3525045" y="2251472"/>
            <a:ext cx="2438401" cy="228600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45" name="Rectangle 47"/>
          <p:cNvSpPr>
            <a:spLocks noChangeArrowheads="1"/>
          </p:cNvSpPr>
          <p:nvPr/>
        </p:nvSpPr>
        <p:spPr bwMode="auto">
          <a:xfrm>
            <a:off x="3525045" y="2480072"/>
            <a:ext cx="2438401" cy="227409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46" name="Rectangle 48"/>
          <p:cNvSpPr>
            <a:spLocks noChangeArrowheads="1"/>
          </p:cNvSpPr>
          <p:nvPr/>
        </p:nvSpPr>
        <p:spPr bwMode="auto">
          <a:xfrm>
            <a:off x="3525045" y="2707481"/>
            <a:ext cx="2438401" cy="227409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47" name="Rectangle 49"/>
          <p:cNvSpPr>
            <a:spLocks noChangeArrowheads="1"/>
          </p:cNvSpPr>
          <p:nvPr/>
        </p:nvSpPr>
        <p:spPr bwMode="auto">
          <a:xfrm>
            <a:off x="3525045" y="2934893"/>
            <a:ext cx="2438401" cy="227409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48" name="Rectangle 50"/>
          <p:cNvSpPr>
            <a:spLocks noChangeArrowheads="1"/>
          </p:cNvSpPr>
          <p:nvPr/>
        </p:nvSpPr>
        <p:spPr bwMode="auto">
          <a:xfrm>
            <a:off x="3525045" y="3162302"/>
            <a:ext cx="2438401" cy="227409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49" name="Line 51"/>
          <p:cNvSpPr>
            <a:spLocks noChangeShapeType="1"/>
          </p:cNvSpPr>
          <p:nvPr/>
        </p:nvSpPr>
        <p:spPr bwMode="auto">
          <a:xfrm>
            <a:off x="3518695" y="839391"/>
            <a:ext cx="2451101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50" name="Line 52"/>
          <p:cNvSpPr>
            <a:spLocks noChangeShapeType="1"/>
          </p:cNvSpPr>
          <p:nvPr/>
        </p:nvSpPr>
        <p:spPr bwMode="auto">
          <a:xfrm>
            <a:off x="3518695" y="1066800"/>
            <a:ext cx="24511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51" name="Line 53"/>
          <p:cNvSpPr>
            <a:spLocks noChangeShapeType="1"/>
          </p:cNvSpPr>
          <p:nvPr/>
        </p:nvSpPr>
        <p:spPr bwMode="auto">
          <a:xfrm>
            <a:off x="3518695" y="1294210"/>
            <a:ext cx="24511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52" name="Line 54"/>
          <p:cNvSpPr>
            <a:spLocks noChangeShapeType="1"/>
          </p:cNvSpPr>
          <p:nvPr/>
        </p:nvSpPr>
        <p:spPr bwMode="auto">
          <a:xfrm>
            <a:off x="3518695" y="1521619"/>
            <a:ext cx="24511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53" name="Line 55"/>
          <p:cNvSpPr>
            <a:spLocks noChangeShapeType="1"/>
          </p:cNvSpPr>
          <p:nvPr/>
        </p:nvSpPr>
        <p:spPr bwMode="auto">
          <a:xfrm>
            <a:off x="3518695" y="1796654"/>
            <a:ext cx="24511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54" name="Line 56"/>
          <p:cNvSpPr>
            <a:spLocks noChangeShapeType="1"/>
          </p:cNvSpPr>
          <p:nvPr/>
        </p:nvSpPr>
        <p:spPr bwMode="auto">
          <a:xfrm>
            <a:off x="3518695" y="2024063"/>
            <a:ext cx="24511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55" name="Line 57"/>
          <p:cNvSpPr>
            <a:spLocks noChangeShapeType="1"/>
          </p:cNvSpPr>
          <p:nvPr/>
        </p:nvSpPr>
        <p:spPr bwMode="auto">
          <a:xfrm>
            <a:off x="3518695" y="2251472"/>
            <a:ext cx="24511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56" name="Line 58"/>
          <p:cNvSpPr>
            <a:spLocks noChangeShapeType="1"/>
          </p:cNvSpPr>
          <p:nvPr/>
        </p:nvSpPr>
        <p:spPr bwMode="auto">
          <a:xfrm>
            <a:off x="3518695" y="2480072"/>
            <a:ext cx="24511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57" name="Line 59"/>
          <p:cNvSpPr>
            <a:spLocks noChangeShapeType="1"/>
          </p:cNvSpPr>
          <p:nvPr/>
        </p:nvSpPr>
        <p:spPr bwMode="auto">
          <a:xfrm>
            <a:off x="3518695" y="2707481"/>
            <a:ext cx="24511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58" name="Line 60"/>
          <p:cNvSpPr>
            <a:spLocks noChangeShapeType="1"/>
          </p:cNvSpPr>
          <p:nvPr/>
        </p:nvSpPr>
        <p:spPr bwMode="auto">
          <a:xfrm>
            <a:off x="3518695" y="2934891"/>
            <a:ext cx="24511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60" name="Line 61"/>
          <p:cNvSpPr>
            <a:spLocks noChangeShapeType="1"/>
          </p:cNvSpPr>
          <p:nvPr/>
        </p:nvSpPr>
        <p:spPr bwMode="auto">
          <a:xfrm>
            <a:off x="3518695" y="3162300"/>
            <a:ext cx="24511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64" name="Line 65"/>
          <p:cNvSpPr>
            <a:spLocks noChangeShapeType="1"/>
          </p:cNvSpPr>
          <p:nvPr/>
        </p:nvSpPr>
        <p:spPr bwMode="auto">
          <a:xfrm>
            <a:off x="3518695" y="3389710"/>
            <a:ext cx="24511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65" name="Rectangle 66"/>
          <p:cNvSpPr>
            <a:spLocks noChangeArrowheads="1"/>
          </p:cNvSpPr>
          <p:nvPr/>
        </p:nvSpPr>
        <p:spPr bwMode="auto">
          <a:xfrm>
            <a:off x="4060509" y="612653"/>
            <a:ext cx="12535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latin typeface="Calibri" pitchFamily="34" charset="0"/>
              </a:rPr>
              <a:t>Service Channels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66" name="Rectangle 67"/>
          <p:cNvSpPr>
            <a:spLocks noChangeArrowheads="1"/>
          </p:cNvSpPr>
          <p:nvPr/>
        </p:nvSpPr>
        <p:spPr bwMode="auto">
          <a:xfrm>
            <a:off x="3531397" y="875112"/>
            <a:ext cx="23205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Toll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67" name="Rectangle 68"/>
          <p:cNvSpPr>
            <a:spLocks noChangeArrowheads="1"/>
          </p:cNvSpPr>
          <p:nvPr/>
        </p:nvSpPr>
        <p:spPr bwMode="auto">
          <a:xfrm>
            <a:off x="3780631" y="875112"/>
            <a:ext cx="512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-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68" name="Rectangle 69"/>
          <p:cNvSpPr>
            <a:spLocks noChangeArrowheads="1"/>
          </p:cNvSpPr>
          <p:nvPr/>
        </p:nvSpPr>
        <p:spPr bwMode="auto">
          <a:xfrm>
            <a:off x="3834606" y="875112"/>
            <a:ext cx="29918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Free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69" name="Rectangle 70"/>
          <p:cNvSpPr>
            <a:spLocks noChangeArrowheads="1"/>
          </p:cNvSpPr>
          <p:nvPr/>
        </p:nvSpPr>
        <p:spPr bwMode="auto">
          <a:xfrm>
            <a:off x="4191794" y="875112"/>
            <a:ext cx="134947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Phone, Live Assistor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70" name="Rectangle 71"/>
          <p:cNvSpPr>
            <a:spLocks noChangeArrowheads="1"/>
          </p:cNvSpPr>
          <p:nvPr/>
        </p:nvSpPr>
        <p:spPr bwMode="auto">
          <a:xfrm>
            <a:off x="3531397" y="1102521"/>
            <a:ext cx="23205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Toll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71" name="Rectangle 72"/>
          <p:cNvSpPr>
            <a:spLocks noChangeArrowheads="1"/>
          </p:cNvSpPr>
          <p:nvPr/>
        </p:nvSpPr>
        <p:spPr bwMode="auto">
          <a:xfrm>
            <a:off x="3780631" y="1102521"/>
            <a:ext cx="512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-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72" name="Rectangle 73"/>
          <p:cNvSpPr>
            <a:spLocks noChangeArrowheads="1"/>
          </p:cNvSpPr>
          <p:nvPr/>
        </p:nvSpPr>
        <p:spPr bwMode="auto">
          <a:xfrm>
            <a:off x="3834610" y="1102521"/>
            <a:ext cx="16167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Free Phone, Automated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73" name="Rectangle 74"/>
          <p:cNvSpPr>
            <a:spLocks noChangeArrowheads="1"/>
          </p:cNvSpPr>
          <p:nvPr/>
        </p:nvSpPr>
        <p:spPr bwMode="auto">
          <a:xfrm>
            <a:off x="3531397" y="1329931"/>
            <a:ext cx="2232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Fax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74" name="Rectangle 75"/>
          <p:cNvSpPr>
            <a:spLocks noChangeArrowheads="1"/>
          </p:cNvSpPr>
          <p:nvPr/>
        </p:nvSpPr>
        <p:spPr bwMode="auto">
          <a:xfrm>
            <a:off x="3531396" y="1581153"/>
            <a:ext cx="83869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IRS Website 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75" name="Rectangle 76"/>
          <p:cNvSpPr>
            <a:spLocks noChangeArrowheads="1"/>
          </p:cNvSpPr>
          <p:nvPr/>
        </p:nvSpPr>
        <p:spPr bwMode="auto">
          <a:xfrm>
            <a:off x="4423569" y="1581153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–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76" name="Rectangle 77"/>
          <p:cNvSpPr>
            <a:spLocks noChangeArrowheads="1"/>
          </p:cNvSpPr>
          <p:nvPr/>
        </p:nvSpPr>
        <p:spPr bwMode="auto">
          <a:xfrm>
            <a:off x="4550569" y="1581153"/>
            <a:ext cx="10428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Interactive Tool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77" name="Rectangle 78"/>
          <p:cNvSpPr>
            <a:spLocks noChangeArrowheads="1"/>
          </p:cNvSpPr>
          <p:nvPr/>
        </p:nvSpPr>
        <p:spPr bwMode="auto">
          <a:xfrm>
            <a:off x="3531397" y="1832375"/>
            <a:ext cx="164654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Smartphone Application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078" name="Rectangle 79"/>
          <p:cNvSpPr>
            <a:spLocks noChangeArrowheads="1"/>
          </p:cNvSpPr>
          <p:nvPr/>
        </p:nvSpPr>
        <p:spPr bwMode="auto">
          <a:xfrm>
            <a:off x="3531393" y="2059784"/>
            <a:ext cx="85145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Regular Mail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79" name="Rectangle 80"/>
          <p:cNvSpPr>
            <a:spLocks noChangeArrowheads="1"/>
          </p:cNvSpPr>
          <p:nvPr/>
        </p:nvSpPr>
        <p:spPr bwMode="auto">
          <a:xfrm>
            <a:off x="3531397" y="2287194"/>
            <a:ext cx="109446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Secure Message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80" name="Rectangle 81"/>
          <p:cNvSpPr>
            <a:spLocks noChangeArrowheads="1"/>
          </p:cNvSpPr>
          <p:nvPr/>
        </p:nvSpPr>
        <p:spPr bwMode="auto">
          <a:xfrm>
            <a:off x="3531397" y="2515793"/>
            <a:ext cx="129311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Secure Online Chat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81" name="Rectangle 82"/>
          <p:cNvSpPr>
            <a:spLocks noChangeArrowheads="1"/>
          </p:cNvSpPr>
          <p:nvPr/>
        </p:nvSpPr>
        <p:spPr bwMode="auto">
          <a:xfrm>
            <a:off x="3531394" y="2743202"/>
            <a:ext cx="222849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Automatic Email Communication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82" name="Rectangle 83"/>
          <p:cNvSpPr>
            <a:spLocks noChangeArrowheads="1"/>
          </p:cNvSpPr>
          <p:nvPr/>
        </p:nvSpPr>
        <p:spPr bwMode="auto">
          <a:xfrm>
            <a:off x="3531393" y="2970612"/>
            <a:ext cx="21331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Automatic Text Communication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83" name="Rectangle 84"/>
          <p:cNvSpPr>
            <a:spLocks noChangeArrowheads="1"/>
          </p:cNvSpPr>
          <p:nvPr/>
        </p:nvSpPr>
        <p:spPr bwMode="auto">
          <a:xfrm>
            <a:off x="3531395" y="3199212"/>
            <a:ext cx="10335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Calibri" pitchFamily="34" charset="0"/>
              </a:rPr>
              <a:t>Local IRS Office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085" name="AutoShape 87"/>
          <p:cNvSpPr>
            <a:spLocks noChangeAspect="1" noChangeArrowheads="1" noTextEdit="1"/>
          </p:cNvSpPr>
          <p:nvPr/>
        </p:nvSpPr>
        <p:spPr bwMode="auto">
          <a:xfrm>
            <a:off x="6155535" y="610794"/>
            <a:ext cx="2513013" cy="16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86" name="Rectangle 89"/>
          <p:cNvSpPr>
            <a:spLocks noChangeArrowheads="1"/>
          </p:cNvSpPr>
          <p:nvPr/>
        </p:nvSpPr>
        <p:spPr bwMode="auto">
          <a:xfrm>
            <a:off x="6155535" y="610793"/>
            <a:ext cx="2513013" cy="228600"/>
          </a:xfrm>
          <a:prstGeom prst="rect">
            <a:avLst/>
          </a:prstGeom>
          <a:solidFill>
            <a:srgbClr val="ADBE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87" name="Rectangle 90"/>
          <p:cNvSpPr>
            <a:spLocks noChangeArrowheads="1"/>
          </p:cNvSpPr>
          <p:nvPr/>
        </p:nvSpPr>
        <p:spPr bwMode="auto">
          <a:xfrm>
            <a:off x="6155535" y="839394"/>
            <a:ext cx="2513013" cy="26908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88" name="Rectangle 91"/>
          <p:cNvSpPr>
            <a:spLocks noChangeArrowheads="1"/>
          </p:cNvSpPr>
          <p:nvPr/>
        </p:nvSpPr>
        <p:spPr bwMode="auto">
          <a:xfrm>
            <a:off x="6155535" y="1108475"/>
            <a:ext cx="2513013" cy="269081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89" name="Rectangle 92"/>
          <p:cNvSpPr>
            <a:spLocks noChangeArrowheads="1"/>
          </p:cNvSpPr>
          <p:nvPr/>
        </p:nvSpPr>
        <p:spPr bwMode="auto">
          <a:xfrm>
            <a:off x="6155535" y="1377556"/>
            <a:ext cx="2513013" cy="26908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90" name="Rectangle 93"/>
          <p:cNvSpPr>
            <a:spLocks noChangeArrowheads="1"/>
          </p:cNvSpPr>
          <p:nvPr/>
        </p:nvSpPr>
        <p:spPr bwMode="auto">
          <a:xfrm>
            <a:off x="6155535" y="1646635"/>
            <a:ext cx="2513013" cy="270272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91" name="Rectangle 94"/>
          <p:cNvSpPr>
            <a:spLocks noChangeArrowheads="1"/>
          </p:cNvSpPr>
          <p:nvPr/>
        </p:nvSpPr>
        <p:spPr bwMode="auto">
          <a:xfrm>
            <a:off x="6155535" y="1916910"/>
            <a:ext cx="2513013" cy="26908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92" name="Line 95"/>
          <p:cNvSpPr>
            <a:spLocks noChangeShapeType="1"/>
          </p:cNvSpPr>
          <p:nvPr/>
        </p:nvSpPr>
        <p:spPr bwMode="auto">
          <a:xfrm>
            <a:off x="6149185" y="839391"/>
            <a:ext cx="2525713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93" name="Line 96"/>
          <p:cNvSpPr>
            <a:spLocks noChangeShapeType="1"/>
          </p:cNvSpPr>
          <p:nvPr/>
        </p:nvSpPr>
        <p:spPr bwMode="auto">
          <a:xfrm>
            <a:off x="6149185" y="1108472"/>
            <a:ext cx="25257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94" name="Line 97"/>
          <p:cNvSpPr>
            <a:spLocks noChangeShapeType="1"/>
          </p:cNvSpPr>
          <p:nvPr/>
        </p:nvSpPr>
        <p:spPr bwMode="auto">
          <a:xfrm>
            <a:off x="6149185" y="1377553"/>
            <a:ext cx="25257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95" name="Line 98"/>
          <p:cNvSpPr>
            <a:spLocks noChangeShapeType="1"/>
          </p:cNvSpPr>
          <p:nvPr/>
        </p:nvSpPr>
        <p:spPr bwMode="auto">
          <a:xfrm>
            <a:off x="6149185" y="1646635"/>
            <a:ext cx="25257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96" name="Line 99"/>
          <p:cNvSpPr>
            <a:spLocks noChangeShapeType="1"/>
          </p:cNvSpPr>
          <p:nvPr/>
        </p:nvSpPr>
        <p:spPr bwMode="auto">
          <a:xfrm>
            <a:off x="6149185" y="1916907"/>
            <a:ext cx="25257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98" name="Line 101"/>
          <p:cNvSpPr>
            <a:spLocks noChangeShapeType="1"/>
          </p:cNvSpPr>
          <p:nvPr/>
        </p:nvSpPr>
        <p:spPr bwMode="auto">
          <a:xfrm>
            <a:off x="8668544" y="646510"/>
            <a:ext cx="0" cy="1544241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00" name="Line 103"/>
          <p:cNvSpPr>
            <a:spLocks noChangeShapeType="1"/>
          </p:cNvSpPr>
          <p:nvPr/>
        </p:nvSpPr>
        <p:spPr bwMode="auto">
          <a:xfrm>
            <a:off x="6149185" y="2185988"/>
            <a:ext cx="25257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1637" tIns="40819" rIns="81637" bIns="40819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01" name="Rectangle 104"/>
          <p:cNvSpPr>
            <a:spLocks noChangeArrowheads="1"/>
          </p:cNvSpPr>
          <p:nvPr/>
        </p:nvSpPr>
        <p:spPr bwMode="auto">
          <a:xfrm>
            <a:off x="6402858" y="612653"/>
            <a:ext cx="19715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  <a:latin typeface="Calibri" pitchFamily="34" charset="0"/>
              </a:rPr>
              <a:t>Service Channel Attributes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102" name="Rectangle 105"/>
          <p:cNvSpPr>
            <a:spLocks noChangeArrowheads="1"/>
          </p:cNvSpPr>
          <p:nvPr/>
        </p:nvSpPr>
        <p:spPr bwMode="auto">
          <a:xfrm>
            <a:off x="6155532" y="895353"/>
            <a:ext cx="19637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Time Required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103" name="Rectangle 106"/>
          <p:cNvSpPr>
            <a:spLocks noChangeArrowheads="1"/>
          </p:cNvSpPr>
          <p:nvPr/>
        </p:nvSpPr>
        <p:spPr bwMode="auto">
          <a:xfrm>
            <a:off x="6155532" y="1165625"/>
            <a:ext cx="22177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Confirmation of Receipt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104" name="Rectangle 107"/>
          <p:cNvSpPr>
            <a:spLocks noChangeArrowheads="1"/>
          </p:cNvSpPr>
          <p:nvPr/>
        </p:nvSpPr>
        <p:spPr bwMode="auto">
          <a:xfrm>
            <a:off x="6155537" y="1434706"/>
            <a:ext cx="21653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Identification Proofing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105" name="Rectangle 108"/>
          <p:cNvSpPr>
            <a:spLocks noChangeArrowheads="1"/>
          </p:cNvSpPr>
          <p:nvPr/>
        </p:nvSpPr>
        <p:spPr bwMode="auto">
          <a:xfrm>
            <a:off x="6155536" y="1704978"/>
            <a:ext cx="13033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Account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106" name="Rectangle 109"/>
          <p:cNvSpPr>
            <a:spLocks noChangeArrowheads="1"/>
          </p:cNvSpPr>
          <p:nvPr/>
        </p:nvSpPr>
        <p:spPr bwMode="auto">
          <a:xfrm>
            <a:off x="6743572" y="1715366"/>
            <a:ext cx="134858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Required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107" name="Rectangle 110"/>
          <p:cNvSpPr>
            <a:spLocks noChangeArrowheads="1"/>
          </p:cNvSpPr>
          <p:nvPr/>
        </p:nvSpPr>
        <p:spPr bwMode="auto">
          <a:xfrm>
            <a:off x="6155536" y="1972868"/>
            <a:ext cx="11636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Account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108" name="Rectangle 111"/>
          <p:cNvSpPr>
            <a:spLocks noChangeArrowheads="1"/>
          </p:cNvSpPr>
          <p:nvPr/>
        </p:nvSpPr>
        <p:spPr bwMode="auto">
          <a:xfrm>
            <a:off x="6743571" y="1972868"/>
            <a:ext cx="14851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Calibri" pitchFamily="34" charset="0"/>
              </a:rPr>
              <a:t>Update Time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1110" name="TextBox 1109"/>
          <p:cNvSpPr txBox="1"/>
          <p:nvPr/>
        </p:nvSpPr>
        <p:spPr>
          <a:xfrm>
            <a:off x="828278" y="3536156"/>
            <a:ext cx="7830344" cy="959598"/>
          </a:xfrm>
          <a:prstGeom prst="rect">
            <a:avLst/>
          </a:prstGeom>
          <a:noFill/>
        </p:spPr>
        <p:txBody>
          <a:bodyPr wrap="square" lIns="81637" tIns="40819" rIns="81637" bIns="40819" rtlCol="0">
            <a:spAutoFit/>
          </a:bodyPr>
          <a:lstStyle/>
          <a:p>
            <a:r>
              <a:rPr lang="en-US" altLang="en-US" sz="16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service channels for each service need were chosen based on current offerings and service channels Compliance and OLS are considering for development. </a:t>
            </a:r>
          </a:p>
          <a:p>
            <a:endParaRPr lang="en-US" altLang="en-US" sz="9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16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service channels apply to each service need.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6" name="Footer Placeholder 3"/>
          <p:cNvSpPr txBox="1">
            <a:spLocks/>
          </p:cNvSpPr>
          <p:nvPr/>
        </p:nvSpPr>
        <p:spPr bwMode="auto">
          <a:xfrm>
            <a:off x="1449387" y="4800600"/>
            <a:ext cx="6553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9FD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00599C"/>
                </a:solidFill>
                <a:latin typeface="Arial" charset="0"/>
                <a:ea typeface="ＭＳ Ｐゴシック" pitchFamily="-9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sz="900" dirty="0"/>
              <a:t>2014 Taxpayer Choice Model | W&amp;I Research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19055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1450"/>
            <a:ext cx="7315200" cy="51435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Sign a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00100"/>
            <a:ext cx="7620000" cy="285750"/>
          </a:xfrm>
        </p:spPr>
        <p:txBody>
          <a:bodyPr/>
          <a:lstStyle/>
          <a:p>
            <a:pPr marL="0" indent="0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Figure 1. Current and Future State Taxpayer Preference</a:t>
            </a: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2014 Taxpayer Choice Model | W&amp;I Research &amp;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7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43005391"/>
              </p:ext>
            </p:extLst>
          </p:nvPr>
        </p:nvGraphicFramePr>
        <p:xfrm>
          <a:off x="533400" y="1085852"/>
          <a:ext cx="4038600" cy="28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63337794"/>
              </p:ext>
            </p:extLst>
          </p:nvPr>
        </p:nvGraphicFramePr>
        <p:xfrm>
          <a:off x="4457700" y="1058093"/>
          <a:ext cx="4572000" cy="309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8572" y="4018360"/>
            <a:ext cx="2603952" cy="513322"/>
          </a:xfrm>
          <a:prstGeom prst="rect">
            <a:avLst/>
          </a:prstGeom>
          <a:noFill/>
        </p:spPr>
        <p:txBody>
          <a:bodyPr wrap="square" lIns="81637" tIns="40819" rIns="81637" bIns="40819" rtlCol="0">
            <a:spAutoFit/>
          </a:bodyPr>
          <a:lstStyle/>
          <a:p>
            <a:pPr marL="255115" indent="-25511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3 channels enabled for current state / base case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67200" y="1178720"/>
            <a:ext cx="0" cy="32055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572004" y="4018360"/>
            <a:ext cx="2867607" cy="513322"/>
          </a:xfrm>
          <a:prstGeom prst="rect">
            <a:avLst/>
          </a:prstGeom>
          <a:noFill/>
        </p:spPr>
        <p:txBody>
          <a:bodyPr wrap="square" lIns="81637" tIns="40819" rIns="81637" bIns="40819" rtlCol="0">
            <a:spAutoFit/>
          </a:bodyPr>
          <a:lstStyle/>
          <a:p>
            <a:pPr marL="255115" indent="-25511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Secure Message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&amp; </a:t>
            </a:r>
            <a:r>
              <a:rPr lang="en-US" sz="1400" i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Online Tool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added for future state / test case</a:t>
            </a:r>
          </a:p>
        </p:txBody>
      </p:sp>
    </p:spTree>
    <p:extLst>
      <p:ext uri="{BB962C8B-B14F-4D97-AF65-F5344CB8AC3E}">
        <p14:creationId xmlns:p14="http://schemas.microsoft.com/office/powerpoint/2010/main" val="21682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1450"/>
            <a:ext cx="7315200" cy="525066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Findings</a:t>
            </a:r>
            <a:r>
              <a:rPr lang="en-US" sz="1600" dirty="0">
                <a:latin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Sign a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160" y="3911203"/>
            <a:ext cx="5408126" cy="964406"/>
          </a:xfrm>
        </p:spPr>
        <p:txBody>
          <a:bodyPr/>
          <a:lstStyle/>
          <a:p>
            <a:pPr marL="324703" indent="-324703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</a:rPr>
              <a:t>56% shift away from current channels</a:t>
            </a:r>
            <a:endParaRPr lang="en-US" sz="700" dirty="0">
              <a:latin typeface="Calibri" panose="020F0502020204030204" pitchFamily="34" charset="0"/>
            </a:endParaRPr>
          </a:p>
          <a:p>
            <a:pPr marL="408185" lvl="1" indent="0">
              <a:buNone/>
            </a:pPr>
            <a:endParaRPr lang="en-US" sz="700" dirty="0">
              <a:latin typeface="Calibri" panose="020F0502020204030204" pitchFamily="34" charset="0"/>
            </a:endParaRPr>
          </a:p>
          <a:p>
            <a:pPr marL="51023" indent="0"/>
            <a:r>
              <a:rPr lang="en-US" sz="1300" dirty="0">
                <a:latin typeface="Calibri" panose="020F0502020204030204" pitchFamily="34" charset="0"/>
              </a:rPr>
              <a:t>*</a:t>
            </a:r>
            <a:r>
              <a:rPr lang="en-US" sz="1300" i="1" dirty="0">
                <a:latin typeface="Calibri" panose="020F0502020204030204" pitchFamily="34" charset="0"/>
              </a:rPr>
              <a:t>Fax</a:t>
            </a:r>
            <a:r>
              <a:rPr lang="en-US" sz="1300" dirty="0">
                <a:latin typeface="Calibri" panose="020F0502020204030204" pitchFamily="34" charset="0"/>
              </a:rPr>
              <a:t> is part of the correspondence stream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2014 Taxpayer Choice Model | W&amp;I Research &amp;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8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2159" y="768828"/>
            <a:ext cx="7620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-96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v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2. Taxpayer Migration from Traditional Channels</a:t>
            </a:r>
          </a:p>
          <a:p>
            <a:pPr marL="0" indent="0"/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58165646"/>
              </p:ext>
            </p:extLst>
          </p:nvPr>
        </p:nvGraphicFramePr>
        <p:xfrm>
          <a:off x="1360714" y="1125141"/>
          <a:ext cx="647700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94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2014 Taxpayer Choice Model | W&amp;I Research &amp;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992A1-52C0-4AF9-B797-A3631C12A0E1}" type="slidenum">
              <a:rPr lang="en-US" sz="1100">
                <a:solidFill>
                  <a:srgbClr val="0065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9</a:t>
            </a:fld>
            <a:endParaRPr lang="en-US" sz="1100" dirty="0">
              <a:solidFill>
                <a:srgbClr val="0065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66800" y="171450"/>
            <a:ext cx="7315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99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</a:p>
          <a:p>
            <a:r>
              <a:rPr lang="en-US" sz="1600" i="1" kern="0" dirty="0">
                <a:latin typeface="Calibri" panose="020F0502020204030204" pitchFamily="34" charset="0"/>
                <a:cs typeface="Calibri" panose="020F0502020204030204" pitchFamily="34" charset="0"/>
              </a:rPr>
              <a:t>Status of a Case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99456" y="781730"/>
            <a:ext cx="7620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-96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v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3. Future State Taxpayer Preference</a:t>
            </a:r>
          </a:p>
          <a:p>
            <a:pPr marL="0" indent="0"/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73978838"/>
              </p:ext>
            </p:extLst>
          </p:nvPr>
        </p:nvGraphicFramePr>
        <p:xfrm>
          <a:off x="3461658" y="922376"/>
          <a:ext cx="5526541" cy="3907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19554" y="4024918"/>
            <a:ext cx="2503714" cy="513322"/>
          </a:xfrm>
          <a:prstGeom prst="rect">
            <a:avLst/>
          </a:prstGeom>
          <a:noFill/>
        </p:spPr>
        <p:txBody>
          <a:bodyPr wrap="square" lIns="81637" tIns="40819" rIns="81637" bIns="40819" rtlCol="0">
            <a:spAutoFit/>
          </a:bodyPr>
          <a:lstStyle/>
          <a:p>
            <a:pPr marL="255115" indent="-25511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Six channels added for future state / test case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924559" y="1173073"/>
            <a:ext cx="0" cy="33662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54898532"/>
              </p:ext>
            </p:extLst>
          </p:nvPr>
        </p:nvGraphicFramePr>
        <p:xfrm>
          <a:off x="235857" y="1067480"/>
          <a:ext cx="3646488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9456" y="4024918"/>
            <a:ext cx="2394857" cy="513322"/>
          </a:xfrm>
          <a:prstGeom prst="rect">
            <a:avLst/>
          </a:prstGeom>
          <a:noFill/>
        </p:spPr>
        <p:txBody>
          <a:bodyPr wrap="square" lIns="81637" tIns="40819" rIns="81637" bIns="40819" rtlCol="0">
            <a:spAutoFit/>
          </a:bodyPr>
          <a:lstStyle/>
          <a:p>
            <a:pPr marL="255115" indent="-25511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Current State only has Phone enabled (100%)</a:t>
            </a:r>
          </a:p>
        </p:txBody>
      </p:sp>
    </p:spTree>
    <p:extLst>
      <p:ext uri="{BB962C8B-B14F-4D97-AF65-F5344CB8AC3E}">
        <p14:creationId xmlns:p14="http://schemas.microsoft.com/office/powerpoint/2010/main" val="38286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1_WI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599C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5CB"/>
        </a:accent5>
        <a:accent6>
          <a:srgbClr val="0090C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61913D"/>
        </a:accent1>
        <a:accent2>
          <a:srgbClr val="B5BA05"/>
        </a:accent2>
        <a:accent3>
          <a:srgbClr val="FFFFFF"/>
        </a:accent3>
        <a:accent4>
          <a:srgbClr val="000000"/>
        </a:accent4>
        <a:accent5>
          <a:srgbClr val="B7C7AF"/>
        </a:accent5>
        <a:accent6>
          <a:srgbClr val="A4A804"/>
        </a:accent6>
        <a:hlink>
          <a:srgbClr val="009FDA"/>
        </a:hlink>
        <a:folHlink>
          <a:srgbClr val="0059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D95900"/>
        </a:accent1>
        <a:accent2>
          <a:srgbClr val="FA9E0D"/>
        </a:accent2>
        <a:accent3>
          <a:srgbClr val="FFFFFF"/>
        </a:accent3>
        <a:accent4>
          <a:srgbClr val="000000"/>
        </a:accent4>
        <a:accent5>
          <a:srgbClr val="E9B5AA"/>
        </a:accent5>
        <a:accent6>
          <a:srgbClr val="E38F0B"/>
        </a:accent6>
        <a:hlink>
          <a:srgbClr val="009FDA"/>
        </a:hlink>
        <a:folHlink>
          <a:srgbClr val="0059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828C"/>
        </a:accent1>
        <a:accent2>
          <a:srgbClr val="00B394"/>
        </a:accent2>
        <a:accent3>
          <a:srgbClr val="FFFFFF"/>
        </a:accent3>
        <a:accent4>
          <a:srgbClr val="000000"/>
        </a:accent4>
        <a:accent5>
          <a:srgbClr val="AAC1C5"/>
        </a:accent5>
        <a:accent6>
          <a:srgbClr val="00A286"/>
        </a:accent6>
        <a:hlink>
          <a:srgbClr val="009FDA"/>
        </a:hlink>
        <a:folHlink>
          <a:srgbClr val="0059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A122B"/>
        </a:accent1>
        <a:accent2>
          <a:srgbClr val="EB2629"/>
        </a:accent2>
        <a:accent3>
          <a:srgbClr val="FFFFFF"/>
        </a:accent3>
        <a:accent4>
          <a:srgbClr val="000000"/>
        </a:accent4>
        <a:accent5>
          <a:srgbClr val="D9AAAC"/>
        </a:accent5>
        <a:accent6>
          <a:srgbClr val="D52124"/>
        </a:accent6>
        <a:hlink>
          <a:srgbClr val="009FDA"/>
        </a:hlink>
        <a:folHlink>
          <a:srgbClr val="0059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Microsoft Office PowerPoint</Application>
  <PresentationFormat>On-screen Show (16:9)</PresentationFormat>
  <Paragraphs>303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301_WI</vt:lpstr>
      <vt:lpstr>2014 Taxpayer Choice Model</vt:lpstr>
      <vt:lpstr>Presentation Overview</vt:lpstr>
      <vt:lpstr>Introduction </vt:lpstr>
      <vt:lpstr>Purpose of Research</vt:lpstr>
      <vt:lpstr>Brief Methodology</vt:lpstr>
      <vt:lpstr>Configuration</vt:lpstr>
      <vt:lpstr>Findings Sign a Document</vt:lpstr>
      <vt:lpstr>Findings Sign a Document</vt:lpstr>
      <vt:lpstr>PowerPoint Presentation</vt:lpstr>
      <vt:lpstr>Findings Status of a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</vt:lpstr>
    </vt:vector>
  </TitlesOfParts>
  <Company>Internal Revenue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Taxpayer Choice Model</dc:title>
  <dc:creator>Department of Treasury</dc:creator>
  <cp:lastModifiedBy>Department of Treasury</cp:lastModifiedBy>
  <cp:revision>2</cp:revision>
  <dcterms:created xsi:type="dcterms:W3CDTF">2015-06-15T18:29:21Z</dcterms:created>
  <dcterms:modified xsi:type="dcterms:W3CDTF">2015-06-16T20:35:24Z</dcterms:modified>
</cp:coreProperties>
</file>