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5E7A8-716A-4E20-8A6B-89BC3294C2B5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48057-7B3B-4263-924F-FEF0C4EB1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9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Cambria" pitchFamily="18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</a:defRPr>
            </a:lvl1pPr>
            <a:lvl2pPr marL="731583" indent="-281378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</a:defRPr>
            </a:lvl2pPr>
            <a:lvl3pPr marL="1125512" indent="-225102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575717" indent="-225102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</a:defRPr>
            </a:lvl4pPr>
            <a:lvl5pPr marL="2025922" indent="-225102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</a:defRPr>
            </a:lvl5pPr>
            <a:lvl6pPr marL="2476127" indent="-225102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</a:defRPr>
            </a:lvl6pPr>
            <a:lvl7pPr marL="2926331" indent="-225102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</a:defRPr>
            </a:lvl7pPr>
            <a:lvl8pPr marL="3376536" indent="-225102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</a:defRPr>
            </a:lvl8pPr>
            <a:lvl9pPr marL="3826741" indent="-225102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FD8FC81-F797-4B4B-8BB0-1063AEF59C1E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brochure_arch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946" y="-1086073"/>
            <a:ext cx="10003518" cy="257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A049-8356-4AB7-A767-10CEF0252E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47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7B989-A299-4D64-9733-7C6277A43ED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30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DDF67-9294-4061-A1AD-77BC9721E9D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000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brochure_arch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946" y="-1086073"/>
            <a:ext cx="10003518" cy="257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251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8185" indent="0">
              <a:buNone/>
              <a:defRPr sz="1600"/>
            </a:lvl2pPr>
            <a:lvl3pPr marL="816369" indent="0">
              <a:buNone/>
              <a:defRPr sz="1400"/>
            </a:lvl3pPr>
            <a:lvl4pPr marL="1224554" indent="0">
              <a:buNone/>
              <a:defRPr sz="1300"/>
            </a:lvl4pPr>
            <a:lvl5pPr marL="1632738" indent="0">
              <a:buNone/>
              <a:defRPr sz="1300"/>
            </a:lvl5pPr>
            <a:lvl6pPr marL="2040924" indent="0">
              <a:buNone/>
              <a:defRPr sz="1300"/>
            </a:lvl6pPr>
            <a:lvl7pPr marL="2449108" indent="0">
              <a:buNone/>
              <a:defRPr sz="1300"/>
            </a:lvl7pPr>
            <a:lvl8pPr marL="2857293" indent="0">
              <a:buNone/>
              <a:defRPr sz="1300"/>
            </a:lvl8pPr>
            <a:lvl9pPr marL="3265478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62098-946B-49A5-ACAA-E69E787813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3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2BEB6-5C49-4414-ACB0-B54788DA13F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98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brochure_arch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946" y="-1086073"/>
            <a:ext cx="10003518" cy="257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9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1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29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4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D7655-D478-4F0D-B46C-0D9D22D32C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12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967AE-947A-4C69-BE3A-9B5C42A94CA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8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85" indent="0">
              <a:buNone/>
              <a:defRPr sz="1800" b="1"/>
            </a:lvl2pPr>
            <a:lvl3pPr marL="816369" indent="0">
              <a:buNone/>
              <a:defRPr sz="1600" b="1"/>
            </a:lvl3pPr>
            <a:lvl4pPr marL="1224554" indent="0">
              <a:buNone/>
              <a:defRPr sz="1400" b="1"/>
            </a:lvl4pPr>
            <a:lvl5pPr marL="1632738" indent="0">
              <a:buNone/>
              <a:defRPr sz="1400" b="1"/>
            </a:lvl5pPr>
            <a:lvl6pPr marL="2040924" indent="0">
              <a:buNone/>
              <a:defRPr sz="1400" b="1"/>
            </a:lvl6pPr>
            <a:lvl7pPr marL="2449108" indent="0">
              <a:buNone/>
              <a:defRPr sz="1400" b="1"/>
            </a:lvl7pPr>
            <a:lvl8pPr marL="2857293" indent="0">
              <a:buNone/>
              <a:defRPr sz="1400" b="1"/>
            </a:lvl8pPr>
            <a:lvl9pPr marL="326547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85" indent="0">
              <a:buNone/>
              <a:defRPr sz="1800" b="1"/>
            </a:lvl2pPr>
            <a:lvl3pPr marL="816369" indent="0">
              <a:buNone/>
              <a:defRPr sz="1600" b="1"/>
            </a:lvl3pPr>
            <a:lvl4pPr marL="1224554" indent="0">
              <a:buNone/>
              <a:defRPr sz="1400" b="1"/>
            </a:lvl4pPr>
            <a:lvl5pPr marL="1632738" indent="0">
              <a:buNone/>
              <a:defRPr sz="1400" b="1"/>
            </a:lvl5pPr>
            <a:lvl6pPr marL="2040924" indent="0">
              <a:buNone/>
              <a:defRPr sz="1400" b="1"/>
            </a:lvl6pPr>
            <a:lvl7pPr marL="2449108" indent="0">
              <a:buNone/>
              <a:defRPr sz="1400" b="1"/>
            </a:lvl7pPr>
            <a:lvl8pPr marL="2857293" indent="0">
              <a:buNone/>
              <a:defRPr sz="1400" b="1"/>
            </a:lvl8pPr>
            <a:lvl9pPr marL="326547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853D2-0A26-4BFB-99FE-8B62EAEBFEE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28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E4FE0-31A9-4212-BA3E-C9D9A77560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2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0DED-DDFD-4607-B6B5-E9A124EC512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78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8"/>
          </a:xfrm>
        </p:spPr>
        <p:txBody>
          <a:bodyPr/>
          <a:lstStyle>
            <a:lvl1pPr marL="0" indent="0">
              <a:buNone/>
              <a:defRPr sz="1300"/>
            </a:lvl1pPr>
            <a:lvl2pPr marL="408185" indent="0">
              <a:buNone/>
              <a:defRPr sz="1100"/>
            </a:lvl2pPr>
            <a:lvl3pPr marL="816369" indent="0">
              <a:buNone/>
              <a:defRPr sz="900"/>
            </a:lvl3pPr>
            <a:lvl4pPr marL="1224554" indent="0">
              <a:buNone/>
              <a:defRPr sz="800"/>
            </a:lvl4pPr>
            <a:lvl5pPr marL="1632738" indent="0">
              <a:buNone/>
              <a:defRPr sz="800"/>
            </a:lvl5pPr>
            <a:lvl6pPr marL="2040924" indent="0">
              <a:buNone/>
              <a:defRPr sz="800"/>
            </a:lvl6pPr>
            <a:lvl7pPr marL="2449108" indent="0">
              <a:buNone/>
              <a:defRPr sz="800"/>
            </a:lvl7pPr>
            <a:lvl8pPr marL="2857293" indent="0">
              <a:buNone/>
              <a:defRPr sz="800"/>
            </a:lvl8pPr>
            <a:lvl9pPr marL="326547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FB2ED-99E0-4867-A84E-44AF2B72184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62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TCB_horiz_pms200copy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08185" indent="0">
              <a:buNone/>
              <a:defRPr sz="2500"/>
            </a:lvl2pPr>
            <a:lvl3pPr marL="816369" indent="0">
              <a:buNone/>
              <a:defRPr sz="2100"/>
            </a:lvl3pPr>
            <a:lvl4pPr marL="1224554" indent="0">
              <a:buNone/>
              <a:defRPr sz="1800"/>
            </a:lvl4pPr>
            <a:lvl5pPr marL="1632738" indent="0">
              <a:buNone/>
              <a:defRPr sz="1800"/>
            </a:lvl5pPr>
            <a:lvl6pPr marL="2040924" indent="0">
              <a:buNone/>
              <a:defRPr sz="1800"/>
            </a:lvl6pPr>
            <a:lvl7pPr marL="2449108" indent="0">
              <a:buNone/>
              <a:defRPr sz="1800"/>
            </a:lvl7pPr>
            <a:lvl8pPr marL="2857293" indent="0">
              <a:buNone/>
              <a:defRPr sz="1800"/>
            </a:lvl8pPr>
            <a:lvl9pPr marL="3265478" indent="0">
              <a:buNone/>
              <a:defRPr sz="18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85" indent="0">
              <a:buNone/>
              <a:defRPr sz="1100"/>
            </a:lvl2pPr>
            <a:lvl3pPr marL="816369" indent="0">
              <a:buNone/>
              <a:defRPr sz="900"/>
            </a:lvl3pPr>
            <a:lvl4pPr marL="1224554" indent="0">
              <a:buNone/>
              <a:defRPr sz="800"/>
            </a:lvl4pPr>
            <a:lvl5pPr marL="1632738" indent="0">
              <a:buNone/>
              <a:defRPr sz="800"/>
            </a:lvl5pPr>
            <a:lvl6pPr marL="2040924" indent="0">
              <a:buNone/>
              <a:defRPr sz="800"/>
            </a:lvl6pPr>
            <a:lvl7pPr marL="2449108" indent="0">
              <a:buNone/>
              <a:defRPr sz="800"/>
            </a:lvl7pPr>
            <a:lvl8pPr marL="2857293" indent="0">
              <a:buNone/>
              <a:defRPr sz="800"/>
            </a:lvl8pPr>
            <a:lvl9pPr marL="326547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1E6F0-5B20-454E-89FE-1C445C9A56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2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6974" y="206499"/>
            <a:ext cx="8230054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7" tIns="40819" rIns="81637" bIns="408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6974" y="1199929"/>
            <a:ext cx="8230054" cy="3394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7" tIns="40819" rIns="81637" bIns="40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974" y="4767338"/>
            <a:ext cx="2134054" cy="273471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974" y="4767338"/>
            <a:ext cx="2896054" cy="273471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974" y="4767338"/>
            <a:ext cx="2134054" cy="273471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80C085-6C1F-4829-BF8C-AD34B1386A04}" type="slidenum">
              <a:rPr lang="en-US">
                <a:solidFill>
                  <a:prstClr val="black">
                    <a:tint val="75000"/>
                  </a:prstClr>
                </a:solidFill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67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08185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816369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224554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632738" algn="ctr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5537" indent="-3055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2936" indent="-25480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336" indent="-2040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470" indent="-2040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604" indent="-2040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16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01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85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570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5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69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5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3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2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0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93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7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6028" y="1697757"/>
            <a:ext cx="7771946" cy="1102816"/>
          </a:xfrm>
        </p:spPr>
        <p:txBody>
          <a:bodyPr/>
          <a:lstStyle/>
          <a:p>
            <a:pPr eaLnBrk="1" hangingPunct="1"/>
            <a:r>
              <a:rPr lang="en-US" altLang="en-US" sz="2700" b="1">
                <a:latin typeface="Cambria" pitchFamily="18" charset="0"/>
              </a:rPr>
              <a:t>Taxpayer Behavior under Audit Certainty</a:t>
            </a:r>
            <a:br>
              <a:rPr lang="en-US" altLang="en-US" sz="2700" b="1">
                <a:latin typeface="Cambria" pitchFamily="18" charset="0"/>
              </a:rPr>
            </a:br>
            <a:r>
              <a:rPr lang="en-US" altLang="en-US" sz="2700" b="1">
                <a:latin typeface="Cambria" pitchFamily="18" charset="0"/>
              </a:rPr>
              <a:t/>
            </a:r>
            <a:br>
              <a:rPr lang="en-US" altLang="en-US" sz="2700" b="1">
                <a:latin typeface="Cambria" pitchFamily="18" charset="0"/>
              </a:rPr>
            </a:br>
            <a:r>
              <a:rPr lang="en-US" altLang="en-US" sz="2200">
                <a:latin typeface="Cambria" pitchFamily="18" charset="0"/>
              </a:rPr>
              <a:t>Ben Ayers, Jeri Seidman &amp; Erin Towery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7028" y="3143251"/>
            <a:ext cx="7009946" cy="1314896"/>
          </a:xfrm>
        </p:spPr>
        <p:txBody>
          <a:bodyPr/>
          <a:lstStyle/>
          <a:p>
            <a:pPr eaLnBrk="1" hangingPunct="1"/>
            <a:r>
              <a:rPr lang="en-US" altLang="en-US" sz="2100" b="1">
                <a:solidFill>
                  <a:schemeClr val="tx1"/>
                </a:solidFill>
                <a:latin typeface="Cambria" pitchFamily="18" charset="0"/>
              </a:rPr>
              <a:t>IRS Research Conference</a:t>
            </a:r>
          </a:p>
          <a:p>
            <a:pPr eaLnBrk="1" hangingPunct="1"/>
            <a:r>
              <a:rPr lang="en-US" altLang="en-US" sz="2100" b="1">
                <a:solidFill>
                  <a:schemeClr val="tx1"/>
                </a:solidFill>
                <a:latin typeface="Cambria" pitchFamily="18" charset="0"/>
              </a:rPr>
              <a:t>June 18</a:t>
            </a:r>
            <a:r>
              <a:rPr lang="en-US" altLang="en-US" sz="2100" b="1" baseline="30000">
                <a:solidFill>
                  <a:schemeClr val="tx1"/>
                </a:solidFill>
                <a:latin typeface="Cambria" pitchFamily="18" charset="0"/>
              </a:rPr>
              <a:t>th</a:t>
            </a:r>
            <a:r>
              <a:rPr lang="en-US" altLang="en-US" sz="2100" b="1">
                <a:solidFill>
                  <a:schemeClr val="tx1"/>
                </a:solidFill>
                <a:latin typeface="Cambria" pitchFamily="18" charset="0"/>
              </a:rPr>
              <a:t>, 2015</a:t>
            </a:r>
          </a:p>
          <a:p>
            <a:pPr eaLnBrk="1" hangingPunct="1"/>
            <a:endParaRPr lang="en-US" altLang="en-US" sz="2100" b="1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14340" name="Picture 4" descr="TCB_horiz_pms200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27" y="4572001"/>
            <a:ext cx="3429000" cy="319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 descr="brochure_arch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946" y="-1086073"/>
            <a:ext cx="10003518" cy="257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478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Multivariate regression for effect of tax certainty on taxpayer behavior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100" kern="0" dirty="0" smtClean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1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1300" kern="0" dirty="0">
              <a:solidFill>
                <a:prstClr val="black"/>
              </a:solidFill>
              <a:latin typeface="Cambria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Matched firm samples constructed using CIC determinants model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l-GR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18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3 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0 → No change in tax behavior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l-GR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18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3 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&gt; 0 → Increase in tax payments when entering CIC program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l-GR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18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3 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&lt; 0 → Decrease in tax payments when entering CIC program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Research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7028" y="2322835"/>
            <a:ext cx="7695973" cy="7287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lIns="81637" tIns="40819" rIns="81637" bIns="408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Tax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0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l-GR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*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POST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*∆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Firm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3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* 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POST*∆Firm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+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Controls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ε </a:t>
            </a:r>
            <a:endParaRPr lang="en-US" sz="21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2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47" y="1428750"/>
            <a:ext cx="8072438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Sample</a:t>
            </a:r>
          </a:p>
        </p:txBody>
      </p:sp>
      <p:sp>
        <p:nvSpPr>
          <p:cNvPr id="2" name="Rectangle 1"/>
          <p:cNvSpPr/>
          <p:nvPr/>
        </p:nvSpPr>
        <p:spPr>
          <a:xfrm>
            <a:off x="7239001" y="3346678"/>
            <a:ext cx="1294946" cy="28575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39001" y="3954974"/>
            <a:ext cx="1294946" cy="28575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83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786" y="1371826"/>
            <a:ext cx="7088188" cy="3181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CIC prediction (n=23,094)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3974" y="1771428"/>
            <a:ext cx="1296080" cy="27815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20054" y="1771428"/>
            <a:ext cx="1143000" cy="27815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3058" y="1771428"/>
            <a:ext cx="2589893" cy="27815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z="3800">
                <a:latin typeface="Cambria" pitchFamily="18" charset="0"/>
              </a:rPr>
              <a:t>Effect of CIC on Fed_Cash_ETR</a:t>
            </a: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49" y="1352550"/>
            <a:ext cx="8325304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286000" y="3398294"/>
            <a:ext cx="6448652" cy="51861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28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z="3800">
                <a:latin typeface="Cambria" pitchFamily="18" charset="0"/>
              </a:rPr>
              <a:t>Effect of CIC on Cash_ETR</a:t>
            </a: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49" y="1428750"/>
            <a:ext cx="8325304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0" y="3425589"/>
            <a:ext cx="6448652" cy="50496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10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z="3800">
                <a:latin typeface="Cambria" pitchFamily="18" charset="0"/>
              </a:rPr>
              <a:t>Effect of CIC on UTB_CY_ADD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32" y="1433017"/>
            <a:ext cx="8273143" cy="3002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86000" y="3456908"/>
            <a:ext cx="6448652" cy="50094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69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Use dataset of CIC firms to: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Build CIC determinants model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Examine the effect of audit certainty on tax avoidance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6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Findings suggest: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Size and complexity main determinants of CIC assignment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CIC program alters managers’ expectations regarding future tax payments, but does </a:t>
            </a:r>
            <a:r>
              <a:rPr lang="en-US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not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have a significant deterrence effect</a:t>
            </a:r>
            <a:endParaRPr lang="en-US" sz="9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6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Important to IRS as it considers the costs and benefits of CIC program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4171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Strategic tax compliance model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3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3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300" kern="0" dirty="0">
              <a:solidFill>
                <a:prstClr val="black"/>
              </a:solidFill>
              <a:latin typeface="Cambria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7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Probability of tax audit changes with taxpayer actions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4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Taxpayers condition their </a:t>
            </a:r>
            <a:r>
              <a:rPr lang="en-US" sz="2100" kern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actions on 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expected audit probability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400" kern="0" dirty="0">
              <a:solidFill>
                <a:prstClr val="black"/>
              </a:solidFill>
              <a:latin typeface="Cambria" pitchFamily="18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Motivation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468" y="1956720"/>
            <a:ext cx="3819071" cy="1235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99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What happens when audit probability equals 1?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9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Strategic tax model does not posit corner solution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9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Blumenthal et al. (2001) and Mills &amp; Sansing (2001) suggest the taxpayer might be </a:t>
            </a:r>
            <a:r>
              <a:rPr lang="en-US" sz="2100" b="1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more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aggressive</a:t>
            </a:r>
            <a:endParaRPr lang="en-US" sz="4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marL="408185" lvl="1" indent="0">
              <a:buFontTx/>
              <a:buNone/>
              <a:defRPr/>
            </a:pPr>
            <a:endParaRPr lang="en-US" sz="9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Hoopes et al. (2012) and </a:t>
            </a:r>
            <a:r>
              <a:rPr lang="en-US" sz="2100" kern="0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DeBacker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et al. (2013) suggest the taxpayer might be </a:t>
            </a:r>
            <a:r>
              <a:rPr lang="en-US" sz="2100" b="1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less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aggressive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304154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Research question</a:t>
            </a:r>
          </a:p>
        </p:txBody>
      </p:sp>
      <p:pic>
        <p:nvPicPr>
          <p:cNvPr id="1741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218" y="2743648"/>
            <a:ext cx="5533571" cy="1406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218" y="1771430"/>
            <a:ext cx="5533571" cy="1064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2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IRS implemented CIC program in 1960s</a:t>
            </a:r>
            <a:endParaRPr lang="en-US" sz="4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7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LB&amp;I Team spends substantial time in taxpayer’s office during year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7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IRS assigns firms to program based on point scheme</a:t>
            </a:r>
            <a:endParaRPr lang="en-US" sz="4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7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Firms remain in CIC program until audit no longer requires team audit approach</a:t>
            </a:r>
            <a:endParaRPr lang="en-US" sz="4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7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Between 500-1,500 taxpayers in CIC program per year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400" kern="0" dirty="0">
              <a:solidFill>
                <a:prstClr val="black"/>
              </a:solidFill>
              <a:latin typeface="Cambria" pitchFamily="18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CIC program</a:t>
            </a:r>
          </a:p>
        </p:txBody>
      </p:sp>
    </p:spTree>
    <p:extLst>
      <p:ext uri="{BB962C8B-B14F-4D97-AF65-F5344CB8AC3E}">
        <p14:creationId xmlns:p14="http://schemas.microsoft.com/office/powerpoint/2010/main" val="308142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Hypothesis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49" y="2375297"/>
            <a:ext cx="1863045" cy="1396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974" y="1521398"/>
            <a:ext cx="5743348" cy="150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974" y="3042791"/>
            <a:ext cx="5743348" cy="1472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54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Hypothesis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7571" y="2399856"/>
            <a:ext cx="7620000" cy="4209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lIns="81637" tIns="40819" rIns="81637" bIns="4081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u="sng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Hypothesis</a:t>
            </a:r>
            <a:r>
              <a:rPr lang="en-US" sz="22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: Audit certainty does not affect taxpayer behavior.</a:t>
            </a:r>
          </a:p>
        </p:txBody>
      </p:sp>
    </p:spTree>
    <p:extLst>
      <p:ext uri="{BB962C8B-B14F-4D97-AF65-F5344CB8AC3E}">
        <p14:creationId xmlns:p14="http://schemas.microsoft.com/office/powerpoint/2010/main" val="254662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Determinants of CIC assignment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1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700" kern="0" dirty="0">
              <a:solidFill>
                <a:prstClr val="black"/>
              </a:solidFill>
              <a:latin typeface="Cambria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Size variables: Total Assets; Net Sales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Complexity variables: # of geographic segments; # of business segments; Foreign Sales; Foreign Tax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Firm attributes: Leverage; R&amp;D; Capital Intensity; Excess stock benefits; net operating losses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Research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7028" y="1950023"/>
            <a:ext cx="7695973" cy="40560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lIns="81637" tIns="40819" rIns="81637" bIns="408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100" i="1" kern="0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CICFirm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α + β*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Size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γ*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Complexity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7028" y="3425654"/>
            <a:ext cx="7695973" cy="40560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lIns="81637" tIns="40819" rIns="81637" bIns="408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100" i="1" kern="0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CICFirm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α</a:t>
            </a:r>
            <a:r>
              <a:rPr lang="el-GR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β*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Size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γ*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Complexity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δ*</a:t>
            </a:r>
            <a:r>
              <a:rPr lang="en-US" sz="2100" i="1" kern="0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FirmAttributes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ε</a:t>
            </a:r>
            <a:endParaRPr lang="en-US" sz="21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94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6974" y="1520280"/>
            <a:ext cx="8535080" cy="316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7" tIns="40819" rIns="81637" bIns="40819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</a:rPr>
              <a:t>Multivariate regression for effect of tax certainty on taxpayer behavior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100" kern="0" dirty="0" smtClean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100" kern="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1300" kern="0" dirty="0">
              <a:solidFill>
                <a:prstClr val="black"/>
              </a:solidFill>
              <a:latin typeface="Cambria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18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Tax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</a:t>
            </a:r>
            <a:r>
              <a:rPr lang="en-US" sz="1800" i="1" kern="0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Fed_Cash_ETR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, </a:t>
            </a:r>
            <a:r>
              <a:rPr lang="en-US" sz="1800" i="1" kern="0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Cash_ETR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, </a:t>
            </a:r>
            <a:r>
              <a:rPr lang="en-US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UTB_CY_ADD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POST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1 for both CIC firm and matched firm for all years after CIC entrance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18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∆Firm </a:t>
            </a:r>
            <a:r>
              <a:rPr lang="en-US" sz="18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= 1 for firms entering the CIC program during our sample period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9053" y="571500"/>
            <a:ext cx="8230054" cy="8572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Research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7028" y="2322835"/>
            <a:ext cx="7695973" cy="7287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lIns="81637" tIns="40819" rIns="81637" bIns="408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Tax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=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0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l-GR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*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POST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*∆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Firm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β</a:t>
            </a:r>
            <a:r>
              <a:rPr lang="el-GR" sz="2100" kern="0" baseline="-250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3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* 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POST*∆Firm</a:t>
            </a: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100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+</a:t>
            </a:r>
            <a:r>
              <a:rPr lang="en-US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Controls + </a:t>
            </a:r>
            <a:r>
              <a:rPr lang="el-GR" sz="2100" i="1" kern="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ε </a:t>
            </a:r>
            <a:endParaRPr lang="en-US" sz="2100" kern="0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9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459</Words>
  <Application>Microsoft Office PowerPoint</Application>
  <PresentationFormat>On-screen Show (16:9)</PresentationFormat>
  <Paragraphs>84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1_Office Theme</vt:lpstr>
      <vt:lpstr>Taxpayer Behavior under Audit Certainty  Ben Ayers, Jeri Seidman &amp; Erin Towery</vt:lpstr>
      <vt:lpstr>Motivation</vt:lpstr>
      <vt:lpstr>Motivation</vt:lpstr>
      <vt:lpstr>Research question</vt:lpstr>
      <vt:lpstr>CIC program</vt:lpstr>
      <vt:lpstr>Hypothesis</vt:lpstr>
      <vt:lpstr>Hypothesis</vt:lpstr>
      <vt:lpstr>Research design</vt:lpstr>
      <vt:lpstr>Research design</vt:lpstr>
      <vt:lpstr>Research design</vt:lpstr>
      <vt:lpstr>Sample</vt:lpstr>
      <vt:lpstr>CIC prediction (n=23,094)</vt:lpstr>
      <vt:lpstr>Effect of CIC on Fed_Cash_ETR</vt:lpstr>
      <vt:lpstr>Effect of CIC on Cash_ETR</vt:lpstr>
      <vt:lpstr>Effect of CIC on UTB_CY_ADD</vt:lpstr>
      <vt:lpstr>Conclusion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Taxpayer Behavior under Audit Certainty  Ben Ayers, Jeri Seidman &amp; Erin Towery</dc:title>
  <dc:creator>Department of Treasury</dc:creator>
  <cp:lastModifiedBy>Department of Treasury</cp:lastModifiedBy>
  <cp:revision>2</cp:revision>
  <dcterms:created xsi:type="dcterms:W3CDTF">2015-06-15T15:52:46Z</dcterms:created>
  <dcterms:modified xsi:type="dcterms:W3CDTF">2015-06-16T20:35:06Z</dcterms:modified>
</cp:coreProperties>
</file>