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4" d="100"/>
          <a:sy n="164" d="100"/>
        </p:scale>
        <p:origin x="-114" y="-1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8A091-8657-4615-8B8C-93A5A962E5E0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5545B-D43D-4B19-8C92-EE334D48C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41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96875" y="654050"/>
            <a:ext cx="6094413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3220" indent="-28537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4621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4038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61886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346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65039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16615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6819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defTabSz="567606">
              <a:spcBef>
                <a:spcPct val="0"/>
              </a:spcBef>
            </a:pPr>
            <a:fld id="{46DDE64B-A0C2-4BDC-8B8F-295D5DB2490A}" type="slidenum">
              <a:rPr lang="en-US" altLang="en-US" sz="1200">
                <a:solidFill>
                  <a:prstClr val="black"/>
                </a:solidFill>
                <a:latin typeface="Arial" charset="0"/>
              </a:rPr>
              <a:pPr defTabSz="567606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567606"/>
            <a:fld id="{3BD3E18C-250F-4964-BE87-D336017E1C30}" type="slidenum">
              <a:rPr lang="en-US" altLang="en-US">
                <a:solidFill>
                  <a:prstClr val="black"/>
                </a:solidFill>
              </a:rPr>
              <a:pPr defTabSz="567606"/>
              <a:t>11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567606"/>
            <a:fld id="{01E2F8A1-AC08-40B8-867A-32DB255564E0}" type="slidenum">
              <a:rPr lang="en-US" altLang="en-US">
                <a:solidFill>
                  <a:prstClr val="black"/>
                </a:solidFill>
              </a:rPr>
              <a:pPr defTabSz="567606"/>
              <a:t>12</a:t>
            </a:fld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567606"/>
            <a:fld id="{5B254D1D-2BBE-417C-B8E7-9FDD3FF67E56}" type="slidenum">
              <a:rPr lang="en-US" altLang="en-US">
                <a:solidFill>
                  <a:prstClr val="black"/>
                </a:solidFill>
              </a:rPr>
              <a:pPr defTabSz="567606"/>
              <a:t>13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567606"/>
            <a:fld id="{FDE2DB50-BDF9-4BBC-9AFD-89076E1DA862}" type="slidenum">
              <a:rPr lang="en-US" altLang="en-US">
                <a:solidFill>
                  <a:prstClr val="black"/>
                </a:solidFill>
              </a:rPr>
              <a:pPr defTabSz="567606"/>
              <a:t>14</a:t>
            </a:fld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567606"/>
            <a:fld id="{36619639-8BA6-4638-ADBD-CAD35F3399AF}" type="slidenum">
              <a:rPr lang="en-US" altLang="en-US">
                <a:solidFill>
                  <a:prstClr val="black"/>
                </a:solidFill>
              </a:rPr>
              <a:pPr defTabSz="567606"/>
              <a:t>15</a:t>
            </a:fld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3220" indent="-28537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4621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4038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61886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346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65039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16615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6819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defTabSz="567606">
              <a:spcBef>
                <a:spcPct val="0"/>
              </a:spcBef>
            </a:pPr>
            <a:fld id="{03600EA9-70CC-4A6D-948C-6FA470B5A051}" type="slidenum">
              <a:rPr lang="en-US" altLang="en-US" sz="1200">
                <a:solidFill>
                  <a:prstClr val="black"/>
                </a:solidFill>
                <a:latin typeface="Arial" charset="0"/>
              </a:rPr>
              <a:pPr defTabSz="567606">
                <a:spcBef>
                  <a:spcPct val="0"/>
                </a:spcBef>
              </a:pPr>
              <a:t>21</a:t>
            </a:fld>
            <a:endParaRPr lang="en-US" alt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7388"/>
            <a:ext cx="6096000" cy="34290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1"/>
            <a:ext cx="5486400" cy="4113235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3220" indent="-28537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4621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4038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61886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346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65039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16615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6819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defTabSz="567606">
              <a:spcBef>
                <a:spcPct val="0"/>
              </a:spcBef>
            </a:pPr>
            <a:fld id="{F6DEDC61-EDAB-4326-B893-2BACC46B2737}" type="slidenum">
              <a:rPr lang="en-US" altLang="en-US" sz="1200">
                <a:solidFill>
                  <a:prstClr val="black"/>
                </a:solidFill>
                <a:latin typeface="Arial" charset="0"/>
              </a:rPr>
              <a:pPr defTabSz="567606">
                <a:spcBef>
                  <a:spcPct val="0"/>
                </a:spcBef>
              </a:pPr>
              <a:t>2</a:t>
            </a:fld>
            <a:endParaRPr lang="en-US" alt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3220" indent="-28537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4621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4038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61886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346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65039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16615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6819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defTabSz="567606">
              <a:spcBef>
                <a:spcPct val="0"/>
              </a:spcBef>
            </a:pPr>
            <a:fld id="{6FAFEEAA-91E1-4FDD-824F-6D59AB775FD4}" type="slidenum">
              <a:rPr lang="en-US" altLang="en-US" sz="1200">
                <a:solidFill>
                  <a:prstClr val="black"/>
                </a:solidFill>
                <a:latin typeface="Arial" charset="0"/>
              </a:rPr>
              <a:pPr defTabSz="567606">
                <a:spcBef>
                  <a:spcPct val="0"/>
                </a:spcBef>
              </a:pPr>
              <a:t>3</a:t>
            </a:fld>
            <a:endParaRPr lang="en-US" alt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3220" indent="-28537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4621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4038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61886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346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65039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16615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6819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defTabSz="567606">
              <a:spcBef>
                <a:spcPct val="0"/>
              </a:spcBef>
            </a:pPr>
            <a:fld id="{EBFFD2E0-CC3A-448D-BCAE-FBC8724433B5}" type="slidenum">
              <a:rPr lang="en-US" altLang="en-US" sz="1200">
                <a:solidFill>
                  <a:prstClr val="black"/>
                </a:solidFill>
                <a:latin typeface="Arial" charset="0"/>
              </a:rPr>
              <a:pPr defTabSz="567606">
                <a:spcBef>
                  <a:spcPct val="0"/>
                </a:spcBef>
              </a:pPr>
              <a:t>4</a:t>
            </a:fld>
            <a:endParaRPr lang="en-US" alt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36563" y="733425"/>
            <a:ext cx="6097587" cy="34305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0910" indent="-170910">
              <a:buFontTx/>
              <a:buChar char="•"/>
            </a:pPr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3220" indent="-28537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4621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4038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61886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346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65039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16615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6819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defTabSz="567606">
              <a:spcBef>
                <a:spcPct val="0"/>
              </a:spcBef>
            </a:pPr>
            <a:fld id="{76D5420B-FC71-424F-B4A2-495B996BB8EE}" type="slidenum">
              <a:rPr lang="en-US" altLang="en-US" sz="1200">
                <a:solidFill>
                  <a:prstClr val="black"/>
                </a:solidFill>
                <a:latin typeface="Arial" charset="0"/>
              </a:rPr>
              <a:pPr defTabSz="567606">
                <a:spcBef>
                  <a:spcPct val="0"/>
                </a:spcBef>
              </a:pPr>
              <a:t>5</a:t>
            </a:fld>
            <a:endParaRPr lang="en-US" alt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36563" y="733425"/>
            <a:ext cx="6097587" cy="3430588"/>
          </a:xfrm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0910" indent="-170910">
              <a:buFontTx/>
              <a:buChar char="•"/>
            </a:pPr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3220" indent="-28537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4621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4038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61886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346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65039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16615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6819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defTabSz="567606">
              <a:spcBef>
                <a:spcPct val="0"/>
              </a:spcBef>
            </a:pPr>
            <a:fld id="{BA13E922-91AB-4ED4-A5D4-88500C4A832F}" type="slidenum">
              <a:rPr lang="en-US" altLang="en-US" sz="1200">
                <a:solidFill>
                  <a:prstClr val="black"/>
                </a:solidFill>
                <a:latin typeface="Arial" charset="0"/>
              </a:rPr>
              <a:pPr defTabSz="567606">
                <a:spcBef>
                  <a:spcPct val="0"/>
                </a:spcBef>
              </a:pPr>
              <a:t>6</a:t>
            </a:fld>
            <a:endParaRPr lang="en-US" alt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4788" indent="-28537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6189" indent="-228924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4038" indent="-228924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63453" indent="-228924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5030" indent="-228924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66606" indent="-228924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18183" indent="-228924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69759" indent="-228924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defTabSz="567606">
              <a:spcBef>
                <a:spcPct val="0"/>
              </a:spcBef>
            </a:pPr>
            <a:fld id="{ED5651F9-59AA-4991-967D-57DA4A54F299}" type="slidenum">
              <a:rPr lang="en-US" altLang="en-US" sz="1200">
                <a:solidFill>
                  <a:prstClr val="black"/>
                </a:solidFill>
                <a:latin typeface="Arial" charset="0"/>
              </a:rPr>
              <a:pPr defTabSz="567606">
                <a:spcBef>
                  <a:spcPct val="0"/>
                </a:spcBef>
              </a:pPr>
              <a:t>7</a:t>
            </a:fld>
            <a:endParaRPr lang="en-US" alt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3220" indent="-28537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4621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4038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61886" indent="-227357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346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65039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16615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68192" indent="-227357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defTabSz="567606">
              <a:spcBef>
                <a:spcPct val="0"/>
              </a:spcBef>
            </a:pPr>
            <a:fld id="{B25A5F32-E67B-4343-96C8-8148AAD96BDD}" type="slidenum">
              <a:rPr lang="en-US" altLang="en-US" sz="1200">
                <a:solidFill>
                  <a:prstClr val="black"/>
                </a:solidFill>
                <a:latin typeface="Arial" charset="0"/>
              </a:rPr>
              <a:pPr defTabSz="567606">
                <a:spcBef>
                  <a:spcPct val="0"/>
                </a:spcBef>
              </a:pPr>
              <a:t>8</a:t>
            </a:fld>
            <a:endParaRPr lang="en-US" alt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4788" indent="-28537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6189" indent="-228924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4038" indent="-228924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63453" indent="-228924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5030" indent="-228924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66606" indent="-228924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18183" indent="-228924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69759" indent="-228924" defTabSz="567606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defTabSz="567606">
              <a:spcBef>
                <a:spcPct val="0"/>
              </a:spcBef>
            </a:pPr>
            <a:fld id="{F305B9ED-088F-4456-A20C-878C5568C815}" type="slidenum">
              <a:rPr lang="en-US" altLang="en-US" sz="1200">
                <a:solidFill>
                  <a:prstClr val="black"/>
                </a:solidFill>
                <a:latin typeface="Arial" charset="0"/>
              </a:rPr>
              <a:pPr defTabSz="567606">
                <a:spcBef>
                  <a:spcPct val="0"/>
                </a:spcBef>
              </a:pPr>
              <a:t>10</a:t>
            </a:fld>
            <a:endParaRPr lang="en-US" altLang="en-US" sz="120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B&amp;I Design3-4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3415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world-map-small_copy_light_copy2"/>
          <p:cNvPicPr>
            <a:picLocks noChangeAspect="1" noChangeArrowheads="1"/>
          </p:cNvPicPr>
          <p:nvPr/>
        </p:nvPicPr>
        <p:blipFill>
          <a:blip r:embed="rId3">
            <a:lum bright="6000"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00" y="3212455"/>
            <a:ext cx="4396241" cy="1773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AIR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038" y="4377779"/>
            <a:ext cx="3348491" cy="712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6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161925" y="295275"/>
            <a:ext cx="6878638" cy="71199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07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937128" y="2538414"/>
            <a:ext cx="3971925" cy="170973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6194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B1DB1-F85E-4A51-8AD5-646CBF1407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83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2116" y="80963"/>
            <a:ext cx="1976437" cy="4362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80963"/>
            <a:ext cx="5780088" cy="4362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AF6CC-1E8F-46E8-B926-A94732C375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0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169DC-7B41-49CF-BE3C-A2782BB90E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41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7"/>
            <a:ext cx="7772400" cy="1125140"/>
          </a:xfrm>
        </p:spPr>
        <p:txBody>
          <a:bodyPr anchor="b"/>
          <a:lstStyle>
            <a:lvl1pPr marL="0" indent="0">
              <a:buNone/>
              <a:defRPr sz="1800"/>
            </a:lvl1pPr>
            <a:lvl2pPr marL="408185" indent="0">
              <a:buNone/>
              <a:defRPr sz="1600"/>
            </a:lvl2pPr>
            <a:lvl3pPr marL="816369" indent="0">
              <a:buNone/>
              <a:defRPr sz="1400"/>
            </a:lvl3pPr>
            <a:lvl4pPr marL="1224554" indent="0">
              <a:buNone/>
              <a:defRPr sz="1300"/>
            </a:lvl4pPr>
            <a:lvl5pPr marL="1632738" indent="0">
              <a:buNone/>
              <a:defRPr sz="1300"/>
            </a:lvl5pPr>
            <a:lvl6pPr marL="2040924" indent="0">
              <a:buNone/>
              <a:defRPr sz="1300"/>
            </a:lvl6pPr>
            <a:lvl7pPr marL="2449108" indent="0">
              <a:buNone/>
              <a:defRPr sz="1300"/>
            </a:lvl7pPr>
            <a:lvl8pPr marL="2857293" indent="0">
              <a:buNone/>
              <a:defRPr sz="1300"/>
            </a:lvl8pPr>
            <a:lvl9pPr marL="3265478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D3B8E-4538-40DB-8AFB-06DE7EB14BB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028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4391" y="1183482"/>
            <a:ext cx="3875087" cy="325993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1878" y="1183482"/>
            <a:ext cx="3876675" cy="325993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90301-12A3-4D6B-8BB3-A78F000F33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024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85" indent="0">
              <a:buNone/>
              <a:defRPr sz="1800" b="1"/>
            </a:lvl2pPr>
            <a:lvl3pPr marL="816369" indent="0">
              <a:buNone/>
              <a:defRPr sz="1600" b="1"/>
            </a:lvl3pPr>
            <a:lvl4pPr marL="1224554" indent="0">
              <a:buNone/>
              <a:defRPr sz="1400" b="1"/>
            </a:lvl4pPr>
            <a:lvl5pPr marL="1632738" indent="0">
              <a:buNone/>
              <a:defRPr sz="1400" b="1"/>
            </a:lvl5pPr>
            <a:lvl6pPr marL="2040924" indent="0">
              <a:buNone/>
              <a:defRPr sz="1400" b="1"/>
            </a:lvl6pPr>
            <a:lvl7pPr marL="2449108" indent="0">
              <a:buNone/>
              <a:defRPr sz="1400" b="1"/>
            </a:lvl7pPr>
            <a:lvl8pPr marL="2857293" indent="0">
              <a:buNone/>
              <a:defRPr sz="1400" b="1"/>
            </a:lvl8pPr>
            <a:lvl9pPr marL="3265478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85" indent="0">
              <a:buNone/>
              <a:defRPr sz="1800" b="1"/>
            </a:lvl2pPr>
            <a:lvl3pPr marL="816369" indent="0">
              <a:buNone/>
              <a:defRPr sz="1600" b="1"/>
            </a:lvl3pPr>
            <a:lvl4pPr marL="1224554" indent="0">
              <a:buNone/>
              <a:defRPr sz="1400" b="1"/>
            </a:lvl4pPr>
            <a:lvl5pPr marL="1632738" indent="0">
              <a:buNone/>
              <a:defRPr sz="1400" b="1"/>
            </a:lvl5pPr>
            <a:lvl6pPr marL="2040924" indent="0">
              <a:buNone/>
              <a:defRPr sz="1400" b="1"/>
            </a:lvl6pPr>
            <a:lvl7pPr marL="2449108" indent="0">
              <a:buNone/>
              <a:defRPr sz="1400" b="1"/>
            </a:lvl7pPr>
            <a:lvl8pPr marL="2857293" indent="0">
              <a:buNone/>
              <a:defRPr sz="1400" b="1"/>
            </a:lvl8pPr>
            <a:lvl9pPr marL="3265478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5A2AE-6F44-4A7A-87A8-9B018457959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17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8C78E-855F-447A-89EA-F2751B1DD1D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738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22324-0DCE-41A7-A3BF-2A2E675B8B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51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8"/>
          </a:xfrm>
        </p:spPr>
        <p:txBody>
          <a:bodyPr/>
          <a:lstStyle>
            <a:lvl1pPr marL="0" indent="0">
              <a:buNone/>
              <a:defRPr sz="1300"/>
            </a:lvl1pPr>
            <a:lvl2pPr marL="408185" indent="0">
              <a:buNone/>
              <a:defRPr sz="1100"/>
            </a:lvl2pPr>
            <a:lvl3pPr marL="816369" indent="0">
              <a:buNone/>
              <a:defRPr sz="900"/>
            </a:lvl3pPr>
            <a:lvl4pPr marL="1224554" indent="0">
              <a:buNone/>
              <a:defRPr sz="800"/>
            </a:lvl4pPr>
            <a:lvl5pPr marL="1632738" indent="0">
              <a:buNone/>
              <a:defRPr sz="800"/>
            </a:lvl5pPr>
            <a:lvl6pPr marL="2040924" indent="0">
              <a:buNone/>
              <a:defRPr sz="800"/>
            </a:lvl6pPr>
            <a:lvl7pPr marL="2449108" indent="0">
              <a:buNone/>
              <a:defRPr sz="800"/>
            </a:lvl7pPr>
            <a:lvl8pPr marL="2857293" indent="0">
              <a:buNone/>
              <a:defRPr sz="800"/>
            </a:lvl8pPr>
            <a:lvl9pPr marL="3265478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77B54-3B31-4510-8497-0E4CFFEBDB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889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408185" indent="0">
              <a:buNone/>
              <a:defRPr sz="2500"/>
            </a:lvl2pPr>
            <a:lvl3pPr marL="816369" indent="0">
              <a:buNone/>
              <a:defRPr sz="2100"/>
            </a:lvl3pPr>
            <a:lvl4pPr marL="1224554" indent="0">
              <a:buNone/>
              <a:defRPr sz="1800"/>
            </a:lvl4pPr>
            <a:lvl5pPr marL="1632738" indent="0">
              <a:buNone/>
              <a:defRPr sz="1800"/>
            </a:lvl5pPr>
            <a:lvl6pPr marL="2040924" indent="0">
              <a:buNone/>
              <a:defRPr sz="1800"/>
            </a:lvl6pPr>
            <a:lvl7pPr marL="2449108" indent="0">
              <a:buNone/>
              <a:defRPr sz="1800"/>
            </a:lvl7pPr>
            <a:lvl8pPr marL="2857293" indent="0">
              <a:buNone/>
              <a:defRPr sz="1800"/>
            </a:lvl8pPr>
            <a:lvl9pPr marL="3265478" indent="0">
              <a:buNone/>
              <a:defRPr sz="18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8185" indent="0">
              <a:buNone/>
              <a:defRPr sz="1100"/>
            </a:lvl2pPr>
            <a:lvl3pPr marL="816369" indent="0">
              <a:buNone/>
              <a:defRPr sz="900"/>
            </a:lvl3pPr>
            <a:lvl4pPr marL="1224554" indent="0">
              <a:buNone/>
              <a:defRPr sz="800"/>
            </a:lvl4pPr>
            <a:lvl5pPr marL="1632738" indent="0">
              <a:buNone/>
              <a:defRPr sz="800"/>
            </a:lvl5pPr>
            <a:lvl6pPr marL="2040924" indent="0">
              <a:buNone/>
              <a:defRPr sz="800"/>
            </a:lvl6pPr>
            <a:lvl7pPr marL="2449108" indent="0">
              <a:buNone/>
              <a:defRPr sz="800"/>
            </a:lvl7pPr>
            <a:lvl8pPr marL="2857293" indent="0">
              <a:buNone/>
              <a:defRPr sz="800"/>
            </a:lvl8pPr>
            <a:lvl9pPr marL="3265478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FA737-284A-4182-A5F4-8D85CD979C1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48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mastheadB&amp;Windd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73" y="0"/>
            <a:ext cx="9156474" cy="1004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09626" y="81485"/>
            <a:ext cx="7904616" cy="675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637" tIns="40819" rIns="81637" bIns="408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4161" y="1183184"/>
            <a:ext cx="7904616" cy="3260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637" tIns="40819" rIns="81637" bIns="40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7473" y="4673575"/>
            <a:ext cx="3878036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637" tIns="40819" rIns="81637" bIns="40819" numCol="1" anchor="t" anchorCtr="0" compatLnSpc="1">
            <a:prstTxWarp prst="textNoShape">
              <a:avLst/>
            </a:prstTxWarp>
          </a:bodyPr>
          <a:lstStyle>
            <a:lvl1pPr algn="ctr" defTabSz="408185" eaLnBrk="0" hangingPunct="0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80100" y="4674691"/>
            <a:ext cx="1006929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637" tIns="40819" rIns="81637" bIns="40819" numCol="1" anchor="t" anchorCtr="0" compatLnSpc="1">
            <a:prstTxWarp prst="textNoShape">
              <a:avLst/>
            </a:prstTxWarp>
          </a:bodyPr>
          <a:lstStyle>
            <a:lvl1pPr algn="r" defTabSz="408185" eaLnBrk="0" hangingPunct="0">
              <a:defRPr sz="1400" b="1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5C866B-E244-4FE6-8392-44853FE3452B}" type="slidenum">
              <a:rPr lang="en-US">
                <a:solidFill>
                  <a:srgbClr val="000000"/>
                </a:solidFill>
                <a:ea typeface="ＭＳ Ｐゴシック" charset="-128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  <a:ea typeface="ＭＳ Ｐゴシック" charset="-128"/>
              <a:cs typeface="Times New Roman" pitchFamily="18" charset="0"/>
            </a:endParaRPr>
          </a:p>
        </p:txBody>
      </p:sp>
      <p:pic>
        <p:nvPicPr>
          <p:cNvPr id="1031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8460"/>
            <a:ext cx="9144000" cy="100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10" descr="PAI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55" y="4472659"/>
            <a:ext cx="2917599" cy="62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290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08185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816369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224554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632738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marL="305537" indent="-305537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v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662936" indent="-254802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latin typeface="+mn-lt"/>
        </a:defRPr>
      </a:lvl2pPr>
      <a:lvl3pPr marL="1020336" indent="-204067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1800">
          <a:solidFill>
            <a:schemeClr val="tx1"/>
          </a:solidFill>
          <a:latin typeface="+mn-lt"/>
        </a:defRPr>
      </a:lvl3pPr>
      <a:lvl4pPr marL="1428470" indent="-204067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836604" indent="-204067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245016" indent="-204092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653201" indent="-204092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061385" indent="-204092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469570" indent="-204092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85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69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54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3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24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0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293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47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5563" y="46883"/>
            <a:ext cx="8883196" cy="1101701"/>
          </a:xfrm>
          <a:noFill/>
        </p:spPr>
        <p:txBody>
          <a:bodyPr/>
          <a:lstStyle/>
          <a:p>
            <a:pPr algn="ctr"/>
            <a:r>
              <a:rPr lang="en-US" altLang="en-US" sz="3200"/>
              <a:t>2011-2012 Schedule M-3 Profiles of Schedule UTP Filers by IRC Section Cited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74978" y="2493615"/>
            <a:ext cx="3845151" cy="2339578"/>
          </a:xfrm>
          <a:noFill/>
        </p:spPr>
        <p:txBody>
          <a:bodyPr/>
          <a:lstStyle/>
          <a:p>
            <a:pPr eaLnBrk="1" hangingPunct="1"/>
            <a:r>
              <a:rPr lang="en-US" altLang="en-US" sz="1800"/>
              <a:t>IRS Research Conference Extract from Boynton-DeFilippes-Legel-Rupert Paper on “2011-2012 Schedule M-3 Profiles of Schedule UTP Filers by IRC Section Cited”</a:t>
            </a:r>
          </a:p>
          <a:p>
            <a:pPr eaLnBrk="1" hangingPunct="1"/>
            <a:r>
              <a:rPr lang="en-US" altLang="en-US" sz="1800"/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297086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smtClean="0"/>
              <a:t>Most Frequently Cited IRC Sections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814161" y="1006824"/>
            <a:ext cx="7904616" cy="3436814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Five </a:t>
            </a:r>
            <a:r>
              <a:rPr lang="en-US" altLang="en-US" dirty="0"/>
              <a:t>m</a:t>
            </a:r>
            <a:r>
              <a:rPr lang="en-US" altLang="en-US" dirty="0" smtClean="0"/>
              <a:t>ost </a:t>
            </a:r>
            <a:r>
              <a:rPr lang="en-US" altLang="en-US" dirty="0"/>
              <a:t>f</a:t>
            </a:r>
            <a:r>
              <a:rPr lang="en-US" altLang="en-US" dirty="0" smtClean="0"/>
              <a:t>requently </a:t>
            </a:r>
            <a:r>
              <a:rPr lang="en-US" altLang="en-US" dirty="0"/>
              <a:t>c</a:t>
            </a:r>
            <a:r>
              <a:rPr lang="en-US" altLang="en-US" dirty="0" smtClean="0"/>
              <a:t>ited </a:t>
            </a:r>
            <a:r>
              <a:rPr lang="en-US" altLang="en-US" dirty="0"/>
              <a:t>c</a:t>
            </a:r>
            <a:r>
              <a:rPr lang="en-US" altLang="en-US" dirty="0" smtClean="0"/>
              <a:t>ode </a:t>
            </a:r>
            <a:r>
              <a:rPr lang="en-US" altLang="en-US" dirty="0"/>
              <a:t>s</a:t>
            </a:r>
            <a:r>
              <a:rPr lang="en-US" altLang="en-US" dirty="0" smtClean="0"/>
              <a:t>ections</a:t>
            </a:r>
          </a:p>
          <a:p>
            <a:pPr lvl="1">
              <a:defRPr/>
            </a:pPr>
            <a:r>
              <a:rPr lang="en-US" altLang="en-US" dirty="0" smtClean="0"/>
              <a:t>482 – Transfer Pricing</a:t>
            </a:r>
          </a:p>
          <a:p>
            <a:pPr lvl="1">
              <a:defRPr/>
            </a:pPr>
            <a:r>
              <a:rPr lang="en-US" altLang="en-US" dirty="0" smtClean="0"/>
              <a:t>  41 – R&amp;D Credit</a:t>
            </a:r>
          </a:p>
          <a:p>
            <a:pPr lvl="1">
              <a:defRPr/>
            </a:pPr>
            <a:r>
              <a:rPr lang="en-US" altLang="en-US" dirty="0" smtClean="0"/>
              <a:t>162 – Trade or Business Expense</a:t>
            </a:r>
          </a:p>
          <a:p>
            <a:pPr lvl="1">
              <a:defRPr/>
            </a:pPr>
            <a:r>
              <a:rPr lang="en-US" altLang="en-US" dirty="0" smtClean="0"/>
              <a:t>199 – Domestic Production Activities Deduction</a:t>
            </a:r>
          </a:p>
          <a:p>
            <a:pPr lvl="1">
              <a:defRPr/>
            </a:pPr>
            <a:r>
              <a:rPr lang="en-US" altLang="en-US" dirty="0" smtClean="0"/>
              <a:t>263 – Capitalized Cost</a:t>
            </a:r>
          </a:p>
          <a:p>
            <a:pPr marL="408134" lvl="1" indent="0">
              <a:buNone/>
              <a:defRPr/>
            </a:pPr>
            <a:endParaRPr lang="en-US" altLang="en-US" sz="1800" dirty="0"/>
          </a:p>
          <a:p>
            <a:pPr>
              <a:defRPr/>
            </a:pPr>
            <a:r>
              <a:rPr lang="en-US" altLang="en-US" dirty="0" smtClean="0"/>
              <a:t>TPs may have one or more UTPs and most list only one UTP</a:t>
            </a:r>
          </a:p>
          <a:p>
            <a:pPr>
              <a:defRPr/>
            </a:pPr>
            <a:endParaRPr lang="en-US" alt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15C0EF84-FE20-4AE0-B537-0EDE184FA687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10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60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smtClean="0"/>
              <a:t>Methodology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14161" y="1042543"/>
            <a:ext cx="7904616" cy="3401095"/>
          </a:xfrm>
        </p:spPr>
        <p:txBody>
          <a:bodyPr/>
          <a:lstStyle/>
          <a:p>
            <a:r>
              <a:rPr lang="en-US" altLang="en-US" sz="2100"/>
              <a:t>Scale aggregate dollar data by an adjusted-total-income measure to make data for filers and non-filers comparable</a:t>
            </a:r>
          </a:p>
          <a:p>
            <a:r>
              <a:rPr lang="en-US" altLang="en-US" sz="2100"/>
              <a:t>Total pretax income BTD is expressed as a percentage of total pretax book income</a:t>
            </a:r>
          </a:p>
          <a:p>
            <a:r>
              <a:rPr lang="en-US" altLang="en-US" sz="2100"/>
              <a:t>Distinguish Schedule M-3 data with extreme absolute differences in the average values for the groups to be separated</a:t>
            </a:r>
          </a:p>
          <a:p>
            <a:r>
              <a:rPr lang="en-US" altLang="en-US" sz="2100"/>
              <a:t>Schedule UTP filers and non-filers as well as Schedule UTP filers that list frequently cited IRC sections have different Schedule M-3, Part I, Part II, and Part III data profiles</a:t>
            </a:r>
          </a:p>
          <a:p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18507228-2B30-47EC-BA16-6A5FC7B6DECC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11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72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95316" y="81486"/>
            <a:ext cx="8118929" cy="675307"/>
          </a:xfrm>
        </p:spPr>
        <p:txBody>
          <a:bodyPr/>
          <a:lstStyle/>
          <a:p>
            <a:pPr algn="ctr"/>
            <a:r>
              <a:rPr lang="en-US" altLang="en-US" b="1" smtClean="0"/>
              <a:t>2012 Schedule UTP SEC 10K/Public with Assets ≥ $100M: Filers vs. Non-filers </a:t>
            </a:r>
            <a:endParaRPr lang="en-US" altLang="en-US" smtClean="0">
              <a:solidFill>
                <a:srgbClr val="FF0000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14161" y="1017984"/>
            <a:ext cx="7904616" cy="3425652"/>
          </a:xfrm>
        </p:spPr>
        <p:txBody>
          <a:bodyPr/>
          <a:lstStyle/>
          <a:p>
            <a:r>
              <a:rPr lang="en-US" altLang="en-US" smtClean="0"/>
              <a:t>Filers/Non-Filers: 1,176 vs. 2,112</a:t>
            </a:r>
          </a:p>
          <a:p>
            <a:pPr lvl="1"/>
            <a:r>
              <a:rPr lang="en-US" altLang="en-US" smtClean="0"/>
              <a:t>Mean asset size: $21,200M vs. $5,719M</a:t>
            </a:r>
          </a:p>
          <a:p>
            <a:pPr lvl="1"/>
            <a:r>
              <a:rPr lang="en-US" altLang="en-US" smtClean="0"/>
              <a:t>Mean WWI: $553M vs. $87M</a:t>
            </a:r>
          </a:p>
          <a:p>
            <a:pPr lvl="1"/>
            <a:r>
              <a:rPr lang="en-US" altLang="en-US" smtClean="0"/>
              <a:t>Mean Frn Nonincl Inc: -$481M vs. -$31M</a:t>
            </a:r>
          </a:p>
          <a:p>
            <a:pPr lvl="1"/>
            <a:r>
              <a:rPr lang="en-US" altLang="en-US" smtClean="0"/>
              <a:t>Mean Pretax Book Inc: $583M vs. $84M</a:t>
            </a:r>
          </a:p>
          <a:p>
            <a:pPr lvl="1"/>
            <a:r>
              <a:rPr lang="en-US" altLang="en-US" smtClean="0"/>
              <a:t>Mean BTD: -$60M vs. -$18M</a:t>
            </a:r>
          </a:p>
          <a:p>
            <a:pPr lvl="1"/>
            <a:r>
              <a:rPr lang="en-US" altLang="en-US" smtClean="0"/>
              <a:t>Mean tax net income: $523M vs. $66M</a:t>
            </a:r>
          </a:p>
          <a:p>
            <a:pPr lvl="1"/>
            <a:r>
              <a:rPr lang="en-US" altLang="en-US" smtClean="0"/>
              <a:t>Reduce pretax book income by -10.27% vs. -21.64% for tax net income</a:t>
            </a:r>
          </a:p>
          <a:p>
            <a:pPr marL="816268" lvl="2" indent="0">
              <a:buNone/>
            </a:pPr>
            <a:endParaRPr lang="en-US" altLang="en-US" sz="1400"/>
          </a:p>
          <a:p>
            <a:endParaRPr lang="en-US" altLang="en-US" sz="1700">
              <a:solidFill>
                <a:srgbClr val="FF0000"/>
              </a:solidFill>
            </a:endParaRPr>
          </a:p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408134"/>
            <a:fld id="{DD15B7A6-D922-4418-AA64-C055B6F49F17}" type="slidenum">
              <a:rPr lang="en-US" altLang="en-US" smtClean="0">
                <a:solidFill>
                  <a:srgbClr val="000000"/>
                </a:solidFill>
              </a:rPr>
              <a:pPr defTabSz="408134"/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99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3700" y="81486"/>
            <a:ext cx="8811759" cy="675307"/>
          </a:xfrm>
        </p:spPr>
        <p:txBody>
          <a:bodyPr/>
          <a:lstStyle/>
          <a:p>
            <a:pPr algn="ctr"/>
            <a:r>
              <a:rPr lang="en-US" altLang="en-US" b="1" smtClean="0"/>
              <a:t>Key 2011 - 2012 Schedule M-3 Lines for SEC 10K/Public Filers and Non-filers</a:t>
            </a:r>
            <a:endParaRPr lang="en-US" altLang="en-US" smtClean="0">
              <a:solidFill>
                <a:srgbClr val="FF0000"/>
              </a:solidFill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Inclusion in tax income of subpart F foreign income (Schedule M-3, Part II, Line 3)</a:t>
            </a:r>
          </a:p>
          <a:p>
            <a:r>
              <a:rPr lang="en-US" altLang="en-US" smtClean="0"/>
              <a:t>Exclusion in tax income of previously taxed foreign distributions (Schedule M-3, Part II, Line 5)</a:t>
            </a:r>
          </a:p>
          <a:p>
            <a:r>
              <a:rPr lang="en-US" altLang="en-US" smtClean="0"/>
              <a:t>Exclusion from tax income of U.S. equity method income (Schedule M-3, Part II, Line 6)</a:t>
            </a:r>
          </a:p>
          <a:p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408134"/>
            <a:fld id="{44B66EDC-B26B-4554-9DB3-F2A5CFC9727C}" type="slidenum">
              <a:rPr lang="en-US" altLang="en-US" smtClean="0">
                <a:solidFill>
                  <a:srgbClr val="000000"/>
                </a:solidFill>
              </a:rPr>
              <a:pPr defTabSz="408134"/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53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183700" y="81486"/>
            <a:ext cx="8811759" cy="675307"/>
          </a:xfrm>
        </p:spPr>
        <p:txBody>
          <a:bodyPr/>
          <a:lstStyle/>
          <a:p>
            <a:pPr algn="ctr"/>
            <a:r>
              <a:rPr lang="en-US" altLang="en-US" b="1" smtClean="0"/>
              <a:t>Key 2011 - 2012 Schedule M-3 Lines for SEC 10K/Public Filers and Non-filers (cont.)</a:t>
            </a:r>
            <a:endParaRPr lang="en-US" altLang="en-US" smtClean="0">
              <a:solidFill>
                <a:srgbClr val="FF0000"/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Adjustments to U.S. partnership income to include all Schedule K-1 income in tax income (Schedule M-3, Part II, Line 9)</a:t>
            </a:r>
          </a:p>
          <a:p>
            <a:r>
              <a:rPr lang="en-US" altLang="en-US" smtClean="0"/>
              <a:t>Adjustments to COGS in tax income (Schedule M-3, Part II, Line 17)</a:t>
            </a:r>
          </a:p>
          <a:p>
            <a:r>
              <a:rPr lang="en-US" altLang="en-US" smtClean="0"/>
              <a:t>Adjustments to bad debt expense/deduction recognition in tax income (Schedule M-3, Part III, Line 32)</a:t>
            </a:r>
          </a:p>
          <a:p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408134"/>
            <a:fld id="{AF7C2E98-5CC6-4CE2-94D3-870D27817647}" type="slidenum">
              <a:rPr lang="en-US" altLang="en-US" smtClean="0">
                <a:solidFill>
                  <a:srgbClr val="000000"/>
                </a:solidFill>
              </a:rPr>
              <a:pPr defTabSz="408134"/>
              <a:t>14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37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51737" y="81486"/>
            <a:ext cx="8811759" cy="675307"/>
          </a:xfrm>
        </p:spPr>
        <p:txBody>
          <a:bodyPr/>
          <a:lstStyle/>
          <a:p>
            <a:pPr marL="305537" indent="-305537" algn="ctr"/>
            <a:r>
              <a:rPr lang="en-US" altLang="en-US" b="1" smtClean="0"/>
              <a:t/>
            </a:r>
            <a:br>
              <a:rPr lang="en-US" altLang="en-US" b="1" smtClean="0"/>
            </a:br>
            <a:r>
              <a:rPr lang="en-US" altLang="en-US" b="1" smtClean="0"/>
              <a:t/>
            </a:r>
            <a:br>
              <a:rPr lang="en-US" altLang="en-US" b="1" smtClean="0"/>
            </a:br>
            <a:r>
              <a:rPr lang="en-US" altLang="en-US" b="1" smtClean="0"/>
              <a:t>2012 Schedule UTP SEC Filers with Assets ≥ $100M Citing/Not Citing 482</a:t>
            </a:r>
            <a:br>
              <a:rPr lang="en-US" altLang="en-US" b="1" smtClean="0"/>
            </a:br>
            <a:r>
              <a:rPr lang="en-US" altLang="en-US" b="1" smtClean="0"/>
              <a:t/>
            </a:r>
            <a:br>
              <a:rPr lang="en-US" altLang="en-US" b="1" smtClean="0"/>
            </a:br>
            <a:endParaRPr lang="en-US" altLang="en-US" b="1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14161" y="1052590"/>
            <a:ext cx="7904616" cy="3391049"/>
          </a:xfrm>
        </p:spPr>
        <p:txBody>
          <a:bodyPr/>
          <a:lstStyle/>
          <a:p>
            <a:r>
              <a:rPr lang="en-US" altLang="en-US" smtClean="0"/>
              <a:t>SEC Filers citing/not citing Section 482: 326 vs. 850</a:t>
            </a:r>
            <a:endParaRPr lang="en-US" altLang="en-US" smtClean="0">
              <a:solidFill>
                <a:srgbClr val="FF0000"/>
              </a:solidFill>
            </a:endParaRPr>
          </a:p>
          <a:p>
            <a:pPr lvl="2"/>
            <a:r>
              <a:rPr lang="en-US" altLang="en-US" sz="2100"/>
              <a:t>Mean asset size: $23,921M vs. $20,157M</a:t>
            </a:r>
          </a:p>
          <a:p>
            <a:pPr lvl="2"/>
            <a:r>
              <a:rPr lang="en-US" altLang="en-US" sz="2100"/>
              <a:t>Mean WWI: $1,017M vs. $374M</a:t>
            </a:r>
          </a:p>
          <a:p>
            <a:pPr lvl="2"/>
            <a:r>
              <a:rPr lang="en-US" altLang="en-US" sz="2100"/>
              <a:t>Mean Frn Nonincl Inc: -$1,410M vs. -$125M</a:t>
            </a:r>
          </a:p>
          <a:p>
            <a:pPr lvl="2"/>
            <a:r>
              <a:rPr lang="en-US" altLang="en-US" sz="2100"/>
              <a:t>Mean Pretax Book Inc: $804M vs. $498M</a:t>
            </a:r>
          </a:p>
          <a:p>
            <a:pPr lvl="2"/>
            <a:r>
              <a:rPr lang="en-US" altLang="en-US" sz="2100"/>
              <a:t>Mean BTD: -$11M vs. -$79M</a:t>
            </a:r>
          </a:p>
          <a:p>
            <a:pPr lvl="2"/>
            <a:r>
              <a:rPr lang="en-US" altLang="en-US" sz="2100"/>
              <a:t>Mean tax net income: $793M vs. $419M </a:t>
            </a:r>
          </a:p>
          <a:p>
            <a:pPr lvl="2"/>
            <a:r>
              <a:rPr lang="en-US" altLang="en-US" sz="2100"/>
              <a:t>Reduce pretax book income by -1.31% vs. -15.81% for tax net income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E5B9BDD9-51AA-4E16-88F7-07F2211CF097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15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8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251733" y="81486"/>
            <a:ext cx="8766402" cy="675307"/>
          </a:xfrm>
        </p:spPr>
        <p:txBody>
          <a:bodyPr/>
          <a:lstStyle/>
          <a:p>
            <a:pPr algn="ctr"/>
            <a:r>
              <a:rPr lang="en-US" altLang="en-US" b="1" smtClean="0"/>
              <a:t>Key 2011 - 2012 Schedule M-3 Lines SEC Filers with Assets ≥ $100M Citing/Not Citing 482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14161" y="1082727"/>
            <a:ext cx="7904616" cy="3360911"/>
          </a:xfrm>
        </p:spPr>
        <p:txBody>
          <a:bodyPr/>
          <a:lstStyle/>
          <a:p>
            <a:r>
              <a:rPr lang="en-US" altLang="en-US" smtClean="0"/>
              <a:t>Inclusion in tax income of subpart F foreign income (Schedule M-3, Part II, Line 3)</a:t>
            </a:r>
          </a:p>
          <a:p>
            <a:r>
              <a:rPr lang="en-US" altLang="en-US" smtClean="0"/>
              <a:t>Inclusion in tax income of Section 78 gross-up (Schedule M-3, Part II, Line 4)</a:t>
            </a:r>
          </a:p>
          <a:p>
            <a:r>
              <a:rPr lang="en-US" altLang="en-US" smtClean="0"/>
              <a:t>Exclusion from tax income of previously taxed foreign distributions (Schedule M-3, Part II, Line 5)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F9422C40-17DA-463A-A32F-60129337A05A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16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05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6111" y="81486"/>
            <a:ext cx="9018134" cy="675307"/>
          </a:xfrm>
        </p:spPr>
        <p:txBody>
          <a:bodyPr/>
          <a:lstStyle/>
          <a:p>
            <a:pPr algn="ctr"/>
            <a:r>
              <a:rPr lang="en-US" altLang="en-US" b="1" dirty="0" smtClean="0"/>
              <a:t>Key 2011 - 2012 Schedule M-3 Lines SEC Filers with Assets ≥ $100M Citing/Not Citing 482 (cont.)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14161" y="1082727"/>
            <a:ext cx="7904616" cy="3360911"/>
          </a:xfrm>
        </p:spPr>
        <p:txBody>
          <a:bodyPr/>
          <a:lstStyle/>
          <a:p>
            <a:r>
              <a:rPr lang="en-US" altLang="en-US" dirty="0" smtClean="0"/>
              <a:t>Exclusion from tax income of U.S. equity method income (Schedule M-3, Part II, Line 6)</a:t>
            </a:r>
          </a:p>
          <a:p>
            <a:r>
              <a:rPr lang="en-US" altLang="en-US" dirty="0" smtClean="0"/>
              <a:t>Adjustment to depreciation expense/deduction in tax income (Schedule M-3, Part III, Line 31)</a:t>
            </a:r>
          </a:p>
          <a:p>
            <a:r>
              <a:rPr lang="en-US" altLang="en-US" dirty="0" smtClean="0"/>
              <a:t>Adjustment to other expense/deduction with difference in tax income (Schedule M-3, Part III, Line 37)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CD881293-1EF8-4396-97AF-8DA3A1FAB420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17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38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320902" y="92648"/>
            <a:ext cx="8513536" cy="675307"/>
          </a:xfrm>
        </p:spPr>
        <p:txBody>
          <a:bodyPr/>
          <a:lstStyle/>
          <a:p>
            <a:pPr algn="ctr"/>
            <a:r>
              <a:rPr lang="en-US" altLang="en-US" b="1" smtClean="0"/>
              <a:t>2012 Schedule UTP SEC Filers with Assets ≥ $100M Citing/Not Citing 41</a:t>
            </a:r>
            <a:endParaRPr lang="en-US" altLang="en-US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814161" y="1060401"/>
            <a:ext cx="7904616" cy="3383236"/>
          </a:xfrm>
        </p:spPr>
        <p:txBody>
          <a:bodyPr/>
          <a:lstStyle/>
          <a:p>
            <a:r>
              <a:rPr lang="en-US" altLang="en-US" smtClean="0"/>
              <a:t>SEC Filers citing/not citing Section 41: 506 vs. 670</a:t>
            </a:r>
            <a:endParaRPr lang="en-US" altLang="en-US" smtClean="0">
              <a:solidFill>
                <a:srgbClr val="FF0000"/>
              </a:solidFill>
            </a:endParaRPr>
          </a:p>
          <a:p>
            <a:pPr lvl="2"/>
            <a:r>
              <a:rPr lang="en-US" altLang="en-US" sz="2100"/>
              <a:t>Mean asset size: $14,237M vs. $26,459M</a:t>
            </a:r>
          </a:p>
          <a:p>
            <a:pPr lvl="2"/>
            <a:r>
              <a:rPr lang="en-US" altLang="en-US" sz="2100"/>
              <a:t>Mean WWI: $513M vs. $583M</a:t>
            </a:r>
          </a:p>
          <a:p>
            <a:pPr lvl="2"/>
            <a:r>
              <a:rPr lang="en-US" altLang="en-US" sz="2100"/>
              <a:t>Mean Frn Nonincl Inc: -$487M vs. -$477M</a:t>
            </a:r>
          </a:p>
          <a:p>
            <a:pPr lvl="2"/>
            <a:r>
              <a:rPr lang="en-US" altLang="en-US" sz="2100"/>
              <a:t>Mean Pretax Book Inc: $508M vs. $639M</a:t>
            </a:r>
          </a:p>
          <a:p>
            <a:pPr lvl="2"/>
            <a:r>
              <a:rPr lang="en-US" altLang="en-US" sz="2100"/>
              <a:t>Mean BTD: -$138M vs. -$1M</a:t>
            </a:r>
          </a:p>
          <a:p>
            <a:pPr lvl="2"/>
            <a:r>
              <a:rPr lang="en-US" altLang="en-US" sz="2100"/>
              <a:t>Mean tax net income: $370M vs. $638M </a:t>
            </a:r>
          </a:p>
          <a:p>
            <a:pPr lvl="2"/>
            <a:r>
              <a:rPr lang="en-US" altLang="en-US" sz="2100"/>
              <a:t>Reduce pretax book income by -27.09% vs. -0.17% for tax net income 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5CFFDB3F-5938-45AE-B488-B840C5D8F04B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18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3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229058" y="81486"/>
            <a:ext cx="8755063" cy="675307"/>
          </a:xfrm>
        </p:spPr>
        <p:txBody>
          <a:bodyPr/>
          <a:lstStyle/>
          <a:p>
            <a:pPr algn="ctr"/>
            <a:r>
              <a:rPr lang="en-US" altLang="en-US" b="1" smtClean="0"/>
              <a:t>Key 2011 - 2012 Schedule M-3 Lines SEC Filers with Assets ≥ $100M Citing/Not Citing 41</a:t>
            </a:r>
            <a:endParaRPr lang="en-US" altLang="en-US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26634" y="1052589"/>
            <a:ext cx="7904616" cy="3362027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Exclusion from tax income of U.S. equity method income (Schedule M-3, Part II, Line 6)</a:t>
            </a:r>
          </a:p>
          <a:p>
            <a:pPr>
              <a:defRPr/>
            </a:pPr>
            <a:r>
              <a:rPr lang="en-US" altLang="en-US" dirty="0" smtClean="0"/>
              <a:t>Adjustments to U.S. dividends, not eliminated in consolidation, in tax income (Schedule M-3, Part II, Line 7)</a:t>
            </a:r>
          </a:p>
          <a:p>
            <a:pPr>
              <a:defRPr/>
            </a:pPr>
            <a:r>
              <a:rPr lang="en-US" altLang="en-US" dirty="0" smtClean="0"/>
              <a:t>Adjustments to U.S. partnership income to include all Schedule K-1 income in tax income (Schedule M-3, Part II, Line 9)</a:t>
            </a:r>
          </a:p>
          <a:p>
            <a:pPr marL="0" indent="0">
              <a:buNone/>
              <a:defRPr/>
            </a:pPr>
            <a:endParaRPr lang="en-US" alt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831848E2-4F7B-45A0-8E1A-BA526955B6AD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19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77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3464" y="1846215"/>
            <a:ext cx="8351384" cy="1720081"/>
          </a:xfrm>
        </p:spPr>
        <p:txBody>
          <a:bodyPr/>
          <a:lstStyle/>
          <a:p>
            <a:pPr>
              <a:defRPr/>
            </a:pPr>
            <a:r>
              <a:rPr lang="en-US" sz="2500" i="1" dirty="0"/>
              <a:t>The opinions expressed are those of the authors and do not necessarily represent positions of the U.S. Department of the Treasury or the Internal Revenue Service.</a:t>
            </a:r>
          </a:p>
        </p:txBody>
      </p:sp>
      <p:sp>
        <p:nvSpPr>
          <p:cNvPr id="409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B0ECBA04-4289-45F1-B779-7B0669055425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2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2835" y="169664"/>
            <a:ext cx="2482169" cy="773460"/>
          </a:xfrm>
          <a:prstGeom prst="rect">
            <a:avLst/>
          </a:prstGeom>
          <a:noFill/>
        </p:spPr>
        <p:txBody>
          <a:bodyPr lIns="64941" tIns="32470" rIns="64941" bIns="32470">
            <a:spAutoFit/>
          </a:bodyPr>
          <a:lstStyle/>
          <a:p>
            <a:pPr algn="ctr" defTabSz="40813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srgbClr val="000000"/>
                </a:solidFill>
                <a:ea typeface="ＭＳ Ｐゴシック" charset="-128"/>
                <a:cs typeface="Times New Roman" pitchFamily="18" charset="0"/>
              </a:rPr>
              <a:t>DISCLAIMER</a:t>
            </a:r>
          </a:p>
          <a:p>
            <a:pPr defTabSz="40813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ea typeface="ＭＳ Ｐゴシック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26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29058" y="81486"/>
            <a:ext cx="8755063" cy="675307"/>
          </a:xfrm>
        </p:spPr>
        <p:txBody>
          <a:bodyPr/>
          <a:lstStyle/>
          <a:p>
            <a:pPr algn="ctr"/>
            <a:r>
              <a:rPr lang="en-US" altLang="en-US" b="1" smtClean="0"/>
              <a:t>Key 2011 - 2012 Schedule M-3 Lines SEC Filers with Assets ≥ $100M Citing/Not Citing 41 (cont.)</a:t>
            </a:r>
            <a:endParaRPr lang="en-US" altLang="en-US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26634" y="1052589"/>
            <a:ext cx="7904616" cy="3362027"/>
          </a:xfrm>
        </p:spPr>
        <p:txBody>
          <a:bodyPr/>
          <a:lstStyle/>
          <a:p>
            <a:r>
              <a:rPr lang="en-US" altLang="en-US" smtClean="0"/>
              <a:t>Adjustments for mark-to-market in tax income (Schedule M-3, Part II, Line 16)</a:t>
            </a:r>
          </a:p>
          <a:p>
            <a:r>
              <a:rPr lang="en-US" altLang="en-US" smtClean="0"/>
              <a:t>Adjustment to amortization/impairment of goodwill expense/deduction in tax income (Schedule M-3, Part III, Line 26)</a:t>
            </a:r>
          </a:p>
          <a:p>
            <a:r>
              <a:rPr lang="en-US" altLang="en-US" smtClean="0"/>
              <a:t>Adjustment to other expense/deduction with difference in tax income (Schedule M-3, Part III, Line 37)</a:t>
            </a:r>
          </a:p>
          <a:p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5EEDCE9E-28DF-47D1-8489-EF6FC967E55A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20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79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2088433"/>
            <a:ext cx="7771946" cy="1391915"/>
          </a:xfrm>
        </p:spPr>
        <p:txBody>
          <a:bodyPr/>
          <a:lstStyle/>
          <a:p>
            <a:pPr algn="ctr">
              <a:defRPr/>
            </a:pPr>
            <a:r>
              <a:rPr lang="en-US" altLang="en-US" sz="2800" dirty="0"/>
              <a:t> 2011 - 2012 Summary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0FF36251-F0A4-4E1A-99D9-633D962DB4B3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21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67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smtClean="0"/>
              <a:t/>
            </a:r>
            <a:br>
              <a:rPr lang="en-US" altLang="en-US" b="1" smtClean="0"/>
            </a:br>
            <a:r>
              <a:rPr lang="en-US" altLang="en-US" b="1" smtClean="0"/>
              <a:t>Summary and Conclusions</a:t>
            </a: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12753" y="1183185"/>
            <a:ext cx="8558893" cy="3260453"/>
          </a:xfrm>
        </p:spPr>
        <p:txBody>
          <a:bodyPr/>
          <a:lstStyle/>
          <a:p>
            <a:r>
              <a:rPr lang="en-US" altLang="en-US" smtClean="0"/>
              <a:t>Schedule UTP filers and non-filers as well as Schedule UTP filers that cite IRCs have unique Schedule M-3 data profiles</a:t>
            </a:r>
          </a:p>
          <a:p>
            <a:r>
              <a:rPr lang="en-US" altLang="en-US" smtClean="0"/>
              <a:t>Quantitative models could be developed to detect the underlying issues on returns that don’t file a Schedule UTP</a:t>
            </a:r>
          </a:p>
          <a:p>
            <a:r>
              <a:rPr lang="en-US" altLang="en-US" smtClean="0"/>
              <a:t>Models would assist in LB&amp;I return selection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A94E36E6-2839-4460-854E-4B022369E281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22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74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2155" y="295797"/>
            <a:ext cx="6878411" cy="711026"/>
          </a:xfrm>
        </p:spPr>
        <p:txBody>
          <a:bodyPr/>
          <a:lstStyle/>
          <a:p>
            <a:pPr algn="ctr" eaLnBrk="1" hangingPunct="1"/>
            <a:r>
              <a:rPr lang="en-US" altLang="en-US" sz="3600"/>
              <a:t>Thank you</a:t>
            </a:r>
            <a:r>
              <a:rPr lang="en-US" altLang="en-US" smtClean="0"/>
              <a:t>!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5849" y="2802806"/>
            <a:ext cx="5900964" cy="1398612"/>
          </a:xfrm>
        </p:spPr>
        <p:txBody>
          <a:bodyPr/>
          <a:lstStyle/>
          <a:p>
            <a:pPr eaLnBrk="1" hangingPunct="1"/>
            <a:r>
              <a:rPr lang="en-US" altLang="en-US" sz="2100"/>
              <a:t>For more information contact:</a:t>
            </a:r>
          </a:p>
          <a:p>
            <a:pPr eaLnBrk="1" hangingPunct="1"/>
            <a:r>
              <a:rPr lang="en-US" altLang="en-US" sz="2100">
                <a:solidFill>
                  <a:srgbClr val="1C1C1C"/>
                </a:solidFill>
              </a:rPr>
              <a:t>charles.e.boynton@irs.gov</a:t>
            </a:r>
          </a:p>
          <a:p>
            <a:pPr eaLnBrk="1" hangingPunct="1"/>
            <a:r>
              <a:rPr lang="en-US" altLang="en-US" sz="2100">
                <a:solidFill>
                  <a:srgbClr val="1C1C1C"/>
                </a:solidFill>
              </a:rPr>
              <a:t>ellen.j.legel@irs.gov</a:t>
            </a:r>
          </a:p>
          <a:p>
            <a:pPr eaLnBrk="1" hangingPunct="1"/>
            <a:r>
              <a:rPr lang="en-US" altLang="en-US" sz="2100">
                <a:solidFill>
                  <a:srgbClr val="1C1C1C"/>
                </a:solidFill>
              </a:rPr>
              <a:t>lisa.j.rupert@irs.gov</a:t>
            </a:r>
          </a:p>
          <a:p>
            <a:pPr eaLnBrk="1" hangingPunct="1"/>
            <a:endParaRPr lang="en-US" altLang="en-US" sz="2100"/>
          </a:p>
          <a:p>
            <a:pPr eaLnBrk="1" hangingPunct="1"/>
            <a:endParaRPr lang="en-US" altLang="en-US" sz="2100"/>
          </a:p>
          <a:p>
            <a:pPr eaLnBrk="1" hangingPunct="1"/>
            <a:endParaRPr lang="en-US" altLang="en-US" sz="2100"/>
          </a:p>
          <a:p>
            <a:pPr eaLnBrk="1" hangingPunct="1"/>
            <a:r>
              <a:rPr lang="en-US" altLang="en-US" sz="210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7752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19340" y="81486"/>
            <a:ext cx="7903482" cy="675307"/>
          </a:xfrm>
        </p:spPr>
        <p:txBody>
          <a:bodyPr/>
          <a:lstStyle/>
          <a:p>
            <a:pPr algn="ctr"/>
            <a:r>
              <a:rPr lang="en-US" altLang="en-US" b="1" smtClean="0"/>
              <a:t>AGENDA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100"/>
              <a:t> </a:t>
            </a:r>
            <a:r>
              <a:rPr lang="en-US" altLang="en-US" smtClean="0"/>
              <a:t>2011 - 2012 Data for Schedule UTP Filers and Non-filers</a:t>
            </a:r>
          </a:p>
          <a:p>
            <a:endParaRPr lang="en-US" altLang="en-US" smtClean="0"/>
          </a:p>
          <a:p>
            <a:r>
              <a:rPr lang="en-US" altLang="en-US" smtClean="0"/>
              <a:t> 2011 - 2012 Schedules M-3 and UTP Analysis of Code Sections Cited</a:t>
            </a:r>
          </a:p>
          <a:p>
            <a:endParaRPr lang="en-US" altLang="en-US" smtClean="0"/>
          </a:p>
          <a:p>
            <a:r>
              <a:rPr lang="en-US" altLang="en-US" smtClean="0"/>
              <a:t> 2011 - 2012 Summary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550E8954-2D6A-4173-A94C-63C7128E9356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3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12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2020344"/>
            <a:ext cx="7771946" cy="1166441"/>
          </a:xfrm>
        </p:spPr>
        <p:txBody>
          <a:bodyPr/>
          <a:lstStyle/>
          <a:p>
            <a:pPr algn="ctr">
              <a:defRPr/>
            </a:pPr>
            <a:r>
              <a:rPr lang="en-US" sz="2800" dirty="0"/>
              <a:t>2011 - 2012 data for Schedule UTP Filers and Non-Filers</a:t>
            </a:r>
          </a:p>
        </p:txBody>
      </p:sp>
      <p:sp>
        <p:nvSpPr>
          <p:cNvPr id="614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C1E343EF-BE2E-4853-B357-7B6DDEBC34EC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4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10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139528"/>
            <a:ext cx="9144000" cy="617264"/>
          </a:xfrm>
        </p:spPr>
        <p:txBody>
          <a:bodyPr/>
          <a:lstStyle/>
          <a:p>
            <a:pPr algn="ctr"/>
            <a:r>
              <a:rPr lang="en-US" altLang="en-US" smtClean="0"/>
              <a:t>2011 (2012) Schedule UTP Data for Form 1120 Corporations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75546" y="991197"/>
            <a:ext cx="8639401" cy="3260453"/>
          </a:xfrm>
        </p:spPr>
        <p:txBody>
          <a:bodyPr/>
          <a:lstStyle/>
          <a:p>
            <a:r>
              <a:rPr lang="en-US" altLang="en-US" sz="2300"/>
              <a:t>41,636 (42,301) corporations in 2011 (2012)</a:t>
            </a:r>
          </a:p>
          <a:p>
            <a:endParaRPr lang="en-US" altLang="en-US" smtClean="0"/>
          </a:p>
          <a:p>
            <a:r>
              <a:rPr lang="en-US" altLang="en-US" sz="2300"/>
              <a:t>2,160 (2,232) filed a Schedule UTP in 2011 (2012)</a:t>
            </a:r>
          </a:p>
          <a:p>
            <a:pPr lvl="1"/>
            <a:r>
              <a:rPr lang="en-US" altLang="en-US" smtClean="0"/>
              <a:t>1,238 (1,230) SEC 10K/Public filers</a:t>
            </a:r>
            <a:endParaRPr lang="en-US" altLang="en-US" smtClean="0">
              <a:solidFill>
                <a:srgbClr val="FF0000"/>
              </a:solidFill>
            </a:endParaRPr>
          </a:p>
          <a:p>
            <a:pPr lvl="1"/>
            <a:r>
              <a:rPr lang="en-US" altLang="en-US" smtClean="0"/>
              <a:t>922 (1,002) Non-public filers</a:t>
            </a:r>
            <a:endParaRPr lang="en-US" altLang="en-US" smtClean="0">
              <a:solidFill>
                <a:srgbClr val="FF0000"/>
              </a:solidFill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483EF58B-5F71-41BB-8745-4BA28326C75D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5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87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0" y="139528"/>
            <a:ext cx="9144000" cy="617264"/>
          </a:xfrm>
        </p:spPr>
        <p:txBody>
          <a:bodyPr/>
          <a:lstStyle/>
          <a:p>
            <a:pPr algn="ctr"/>
            <a:r>
              <a:rPr lang="en-US" altLang="en-US" smtClean="0"/>
              <a:t>2011 (2012) Schedule UTP Data for Form 1120 Corporations with Assets ≥ $100M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75546" y="991197"/>
            <a:ext cx="8639401" cy="3260453"/>
          </a:xfrm>
        </p:spPr>
        <p:txBody>
          <a:bodyPr/>
          <a:lstStyle/>
          <a:p>
            <a:pPr>
              <a:defRPr/>
            </a:pPr>
            <a:r>
              <a:rPr lang="en-US" altLang="en-US" sz="2300" dirty="0">
                <a:solidFill>
                  <a:srgbClr val="1C1C1C"/>
                </a:solidFill>
              </a:rPr>
              <a:t>12,307 (12,427) corporations have total assets of $100M or more and potentially subject to Schedule UTP (required since 2010 for this group of TPs)</a:t>
            </a:r>
          </a:p>
          <a:p>
            <a:pPr marL="408134" lvl="1" indent="0">
              <a:buNone/>
              <a:defRPr/>
            </a:pPr>
            <a:endParaRPr lang="en-US" altLang="en-US" dirty="0" smtClean="0"/>
          </a:p>
          <a:p>
            <a:pPr>
              <a:defRPr/>
            </a:pPr>
            <a:r>
              <a:rPr lang="en-US" altLang="en-US" dirty="0" smtClean="0"/>
              <a:t>1,227 (1,176) SEC 10K/Public filers with $100M or more in assets in 2011 (2012)</a:t>
            </a:r>
          </a:p>
          <a:p>
            <a:pPr lvl="1">
              <a:defRPr/>
            </a:pPr>
            <a:r>
              <a:rPr lang="en-US" altLang="en-US" dirty="0" smtClean="0"/>
              <a:t>The 2012 decrease from 2011 of 51 SEC 10K/Public filers with $100M or more in assets associated with a decrease of $5 Trillion in total assets reported for this class of Schedule UTP filers</a:t>
            </a:r>
          </a:p>
          <a:p>
            <a:pPr>
              <a:defRPr/>
            </a:pP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B88A3A33-3B30-4FA9-91E3-BEBE296B4E13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6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85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2011 - 2012 SEC 10K/Public Schedule UTP Filers and Non-filers with ≥ $100M in Assets</a:t>
            </a:r>
            <a:endParaRPr lang="en-US" altLang="en-US" smtClean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988321"/>
              </p:ext>
            </p:extLst>
          </p:nvPr>
        </p:nvGraphicFramePr>
        <p:xfrm>
          <a:off x="996724" y="992313"/>
          <a:ext cx="7139214" cy="4736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183"/>
                <a:gridCol w="1327356"/>
                <a:gridCol w="1273433"/>
                <a:gridCol w="1266410"/>
                <a:gridCol w="1317832"/>
              </a:tblGrid>
              <a:tr h="93725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1C1C1C"/>
                          </a:solidFill>
                        </a:rPr>
                        <a:t>‘11 SEC Filers ≥ $100M</a:t>
                      </a:r>
                      <a:endParaRPr lang="en-US" sz="1400" dirty="0">
                        <a:solidFill>
                          <a:srgbClr val="1C1C1C"/>
                        </a:solidFill>
                      </a:endParaRPr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1C1C1C"/>
                          </a:solidFill>
                        </a:rPr>
                        <a:t>‘12</a:t>
                      </a:r>
                      <a:r>
                        <a:rPr lang="en-US" sz="1400" baseline="0" dirty="0" smtClean="0">
                          <a:solidFill>
                            <a:srgbClr val="1C1C1C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1C1C1C"/>
                          </a:solidFill>
                        </a:rPr>
                        <a:t>SEC Filers ≥ $100M</a:t>
                      </a:r>
                      <a:endParaRPr lang="en-US" sz="1400" dirty="0">
                        <a:solidFill>
                          <a:srgbClr val="1C1C1C"/>
                        </a:solidFill>
                      </a:endParaRPr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1C1C1C"/>
                          </a:solidFill>
                        </a:rPr>
                        <a:t>‘11 SEC Non-f</a:t>
                      </a:r>
                      <a:r>
                        <a:rPr lang="en-US" sz="1400" baseline="0" dirty="0" smtClean="0">
                          <a:solidFill>
                            <a:srgbClr val="1C1C1C"/>
                          </a:solidFill>
                        </a:rPr>
                        <a:t>ilers ≥ $100M </a:t>
                      </a:r>
                      <a:endParaRPr lang="en-US" sz="1400" dirty="0">
                        <a:solidFill>
                          <a:srgbClr val="1C1C1C"/>
                        </a:solidFill>
                      </a:endParaRPr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1C1C1C"/>
                          </a:solidFill>
                        </a:rPr>
                        <a:t>‘12 SEC Non-f</a:t>
                      </a:r>
                      <a:r>
                        <a:rPr lang="en-US" sz="1400" baseline="0" dirty="0" smtClean="0">
                          <a:solidFill>
                            <a:srgbClr val="1C1C1C"/>
                          </a:solidFill>
                        </a:rPr>
                        <a:t>ilers ≥ $100M </a:t>
                      </a:r>
                      <a:endParaRPr lang="en-US" sz="1400" dirty="0">
                        <a:solidFill>
                          <a:srgbClr val="1C1C1C"/>
                        </a:solidFill>
                      </a:endParaRPr>
                    </a:p>
                  </a:txBody>
                  <a:tcPr marL="91452" marR="91452" marT="34286" marB="34286"/>
                </a:tc>
              </a:tr>
              <a:tr h="336042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Returns</a:t>
                      </a:r>
                      <a:endParaRPr lang="en-US" sz="1700" dirty="0"/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3%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3%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5%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5%</a:t>
                      </a:r>
                    </a:p>
                  </a:txBody>
                  <a:tcPr marR="411480" marT="36576" marB="36576"/>
                </a:tc>
              </a:tr>
              <a:tr h="336042">
                <a:tc>
                  <a:txBody>
                    <a:bodyPr/>
                    <a:lstStyle/>
                    <a:p>
                      <a:r>
                        <a:rPr lang="en-US" sz="1700" baseline="0" dirty="0" smtClean="0"/>
                        <a:t>Assets</a:t>
                      </a:r>
                      <a:endParaRPr lang="en-US" sz="1700" dirty="0" smtClean="0"/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61%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49%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12%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24%</a:t>
                      </a:r>
                    </a:p>
                  </a:txBody>
                  <a:tcPr marR="411480" marT="36576" marB="36576"/>
                </a:tc>
              </a:tr>
              <a:tr h="336042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WWI</a:t>
                      </a:r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89%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67%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17%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19%</a:t>
                      </a:r>
                    </a:p>
                  </a:txBody>
                  <a:tcPr marR="411480" marT="36576" marB="36576"/>
                </a:tc>
              </a:tr>
              <a:tr h="336042">
                <a:tc>
                  <a:txBody>
                    <a:bodyPr/>
                    <a:lstStyle/>
                    <a:p>
                      <a:pPr algn="l"/>
                      <a:r>
                        <a:rPr lang="en-US" sz="1700" u="none" dirty="0" smtClean="0"/>
                        <a:t>NFI</a:t>
                      </a:r>
                      <a:endParaRPr lang="en-US" sz="1700" u="none" dirty="0"/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88%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85%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8%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10%</a:t>
                      </a:r>
                    </a:p>
                  </a:txBody>
                  <a:tcPr marR="411480" marT="36576" marB="36576"/>
                </a:tc>
              </a:tr>
              <a:tr h="336042">
                <a:tc>
                  <a:txBody>
                    <a:bodyPr/>
                    <a:lstStyle/>
                    <a:p>
                      <a:r>
                        <a:rPr lang="en-US" sz="1700" u="none" dirty="0" smtClean="0"/>
                        <a:t>Pretax</a:t>
                      </a:r>
                      <a:r>
                        <a:rPr lang="en-US" sz="1700" u="none" baseline="0" dirty="0" smtClean="0"/>
                        <a:t> Book</a:t>
                      </a:r>
                      <a:endParaRPr lang="en-US" sz="1700" u="none" dirty="0"/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84%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67%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16%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17%</a:t>
                      </a:r>
                    </a:p>
                  </a:txBody>
                  <a:tcPr marR="411480" marT="36576" marB="36576"/>
                </a:tc>
              </a:tr>
              <a:tr h="5943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u="none" dirty="0" smtClean="0"/>
                        <a:t>T</a:t>
                      </a:r>
                      <a:r>
                        <a:rPr lang="en-US" sz="1700" u="none" baseline="0" dirty="0" smtClean="0"/>
                        <a:t>axable Income</a:t>
                      </a:r>
                      <a:endParaRPr lang="en-US" sz="1700" u="none" dirty="0" smtClean="0"/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77%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64%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11%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14%</a:t>
                      </a:r>
                    </a:p>
                  </a:txBody>
                  <a:tcPr marR="411480" marT="36576" marB="36576"/>
                </a:tc>
              </a:tr>
              <a:tr h="5943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u="none" dirty="0" smtClean="0"/>
                        <a:t>Tax</a:t>
                      </a:r>
                      <a:r>
                        <a:rPr lang="en-US" sz="1700" u="none" baseline="0" dirty="0" smtClean="0"/>
                        <a:t> Net Income</a:t>
                      </a:r>
                      <a:endParaRPr lang="en-US" sz="1700" u="none" dirty="0" smtClean="0"/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78%</a:t>
                      </a:r>
                      <a:endParaRPr lang="en-US" sz="1700" dirty="0">
                        <a:solidFill>
                          <a:srgbClr val="1C1C1C"/>
                        </a:solidFill>
                      </a:endParaRP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63%</a:t>
                      </a:r>
                      <a:endParaRPr lang="en-US" sz="1700" dirty="0">
                        <a:solidFill>
                          <a:srgbClr val="1C1C1C"/>
                        </a:solidFill>
                      </a:endParaRP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12%</a:t>
                      </a:r>
                      <a:endParaRPr lang="en-US" sz="1700" dirty="0">
                        <a:solidFill>
                          <a:srgbClr val="1C1C1C"/>
                        </a:solidFill>
                      </a:endParaRP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15%</a:t>
                      </a:r>
                      <a:endParaRPr lang="en-US" sz="1700" dirty="0">
                        <a:solidFill>
                          <a:srgbClr val="1C1C1C"/>
                        </a:solidFill>
                      </a:endParaRPr>
                    </a:p>
                  </a:txBody>
                  <a:tcPr marR="411480" marT="36576" marB="36576"/>
                </a:tc>
              </a:tr>
              <a:tr h="594353">
                <a:tc>
                  <a:txBody>
                    <a:bodyPr/>
                    <a:lstStyle/>
                    <a:p>
                      <a:r>
                        <a:rPr lang="en-US" sz="1700" u="none" baseline="0" dirty="0" smtClean="0"/>
                        <a:t>Tax After Credits</a:t>
                      </a:r>
                      <a:endParaRPr lang="en-US" sz="1700" u="none" dirty="0"/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57%</a:t>
                      </a:r>
                      <a:endParaRPr lang="en-US" sz="1700" dirty="0">
                        <a:solidFill>
                          <a:srgbClr val="1C1C1C"/>
                        </a:solidFill>
                      </a:endParaRP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55%</a:t>
                      </a:r>
                      <a:endParaRPr lang="en-US" sz="1700" dirty="0">
                        <a:solidFill>
                          <a:srgbClr val="1C1C1C"/>
                        </a:solidFill>
                      </a:endParaRP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15%</a:t>
                      </a:r>
                      <a:endParaRPr lang="en-US" sz="1700" dirty="0">
                        <a:solidFill>
                          <a:srgbClr val="1C1C1C"/>
                        </a:solidFill>
                      </a:endParaRP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16%</a:t>
                      </a:r>
                      <a:endParaRPr lang="en-US" sz="1700" dirty="0">
                        <a:solidFill>
                          <a:srgbClr val="1C1C1C"/>
                        </a:solidFill>
                      </a:endParaRPr>
                    </a:p>
                  </a:txBody>
                  <a:tcPr marR="411480" marT="36576" marB="36576"/>
                </a:tc>
              </a:tr>
              <a:tr h="336042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FTC</a:t>
                      </a:r>
                      <a:endParaRPr lang="en-US" sz="1700" dirty="0"/>
                    </a:p>
                  </a:txBody>
                  <a:tcPr marL="91452" marR="91452" marT="34286" marB="3428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79%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69%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11%</a:t>
                      </a:r>
                    </a:p>
                  </a:txBody>
                  <a:tcPr marR="411480" marT="36576" marB="365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>
                          <a:solidFill>
                            <a:srgbClr val="1C1C1C"/>
                          </a:solidFill>
                        </a:rPr>
                        <a:t>12%</a:t>
                      </a:r>
                    </a:p>
                  </a:txBody>
                  <a:tcPr marR="411480" marT="36576" marB="36576"/>
                </a:tc>
              </a:tr>
            </a:tbl>
          </a:graphicData>
        </a:graphic>
      </p:graphicFrame>
      <p:sp>
        <p:nvSpPr>
          <p:cNvPr id="928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8A9BF213-F716-470B-A6BF-0E5C5C75DD88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7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95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2088433"/>
            <a:ext cx="7771946" cy="1391915"/>
          </a:xfrm>
        </p:spPr>
        <p:txBody>
          <a:bodyPr/>
          <a:lstStyle/>
          <a:p>
            <a:pPr algn="ctr">
              <a:defRPr/>
            </a:pPr>
            <a:r>
              <a:rPr lang="en-US" altLang="en-US" sz="2800" dirty="0"/>
              <a:t> 2011 - 2012 Schedules M-3 and UTP Analysis of Code Sections Cited</a:t>
            </a: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CAD6EA38-E6C4-4B80-A975-895BED5D9624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8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09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786" y="81486"/>
            <a:ext cx="8233456" cy="675307"/>
          </a:xfrm>
        </p:spPr>
        <p:txBody>
          <a:bodyPr/>
          <a:lstStyle/>
          <a:p>
            <a:pPr lvl="1" algn="ctr">
              <a:defRPr/>
            </a:pPr>
            <a:r>
              <a:rPr lang="en-US" altLang="en-US" sz="2500" b="1" dirty="0"/>
              <a:t/>
            </a:r>
            <a:br>
              <a:rPr lang="en-US" altLang="en-US" sz="2500" b="1" dirty="0"/>
            </a:br>
            <a:r>
              <a:rPr lang="en-US" altLang="en-US" b="1" dirty="0" smtClean="0">
                <a:latin typeface="+mj-lt"/>
              </a:rPr>
              <a:t>2011 - 2012 Analysis of Schedule M-3 Profiles</a:t>
            </a:r>
            <a:r>
              <a:rPr lang="en-US" altLang="en-US" sz="2500" dirty="0"/>
              <a:t/>
            </a:r>
            <a:br>
              <a:rPr lang="en-US" altLang="en-US" sz="2500" dirty="0"/>
            </a:br>
            <a:endParaRPr lang="en-US" b="1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2011 - 2012 Schedule M-3 and Form 1120 tax return data profiles for Schedule UTP filers and non-filers</a:t>
            </a:r>
          </a:p>
          <a:p>
            <a:r>
              <a:rPr lang="en-US" altLang="en-US" smtClean="0"/>
              <a:t>Financial statement types with $100M or more in assets</a:t>
            </a:r>
          </a:p>
          <a:p>
            <a:pPr lvl="1"/>
            <a:r>
              <a:rPr lang="en-US" altLang="en-US" smtClean="0"/>
              <a:t>SEC 10K/Public</a:t>
            </a:r>
          </a:p>
          <a:p>
            <a:pPr lvl="1"/>
            <a:r>
              <a:rPr lang="en-US" altLang="en-US" smtClean="0"/>
              <a:t>Non-public (Audited and Unaudited)</a:t>
            </a:r>
          </a:p>
          <a:p>
            <a:r>
              <a:rPr lang="en-US" altLang="en-US" smtClean="0"/>
              <a:t>Schedule M-3 profiles that cite/do not cite on Schedule UTP any of the top five IRC sections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v"/>
              <a:defRPr sz="2500">
                <a:solidFill>
                  <a:schemeClr val="tx1"/>
                </a:solidFill>
                <a:latin typeface="Arial" charset="0"/>
              </a:defRPr>
            </a:lvl1pPr>
            <a:lvl2pPr marL="662936" indent="-254802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020336" indent="-204067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428470" indent="-204067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836604" indent="-204067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16130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486011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810715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135418" indent="-204067" defTabSz="408134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08134">
              <a:spcBef>
                <a:spcPct val="0"/>
              </a:spcBef>
              <a:buClrTx/>
              <a:buFont typeface="Wingdings" pitchFamily="2" charset="2"/>
              <a:buNone/>
            </a:pPr>
            <a:fld id="{8E88E7CB-9F9C-4714-9F72-5652E7BDE404}" type="slidenum">
              <a:rPr lang="en-US" altLang="en-US" sz="1400">
                <a:solidFill>
                  <a:srgbClr val="000000"/>
                </a:solidFill>
              </a:rPr>
              <a:pPr defTabSz="408134">
                <a:spcBef>
                  <a:spcPct val="0"/>
                </a:spcBef>
                <a:buClrTx/>
                <a:buFont typeface="Wingdings" pitchFamily="2" charset="2"/>
                <a:buNone/>
              </a:pPr>
              <a:t>9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30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1423</Words>
  <Application>Microsoft Office PowerPoint</Application>
  <PresentationFormat>On-screen Show (16:9)</PresentationFormat>
  <Paragraphs>196</Paragraphs>
  <Slides>23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2_Custom Design</vt:lpstr>
      <vt:lpstr>2011-2012 Schedule M-3 Profiles of Schedule UTP Filers by IRC Section Cited </vt:lpstr>
      <vt:lpstr>The opinions expressed are those of the authors and do not necessarily represent positions of the U.S. Department of the Treasury or the Internal Revenue Service.</vt:lpstr>
      <vt:lpstr>AGENDA</vt:lpstr>
      <vt:lpstr>2011 - 2012 data for Schedule UTP Filers and Non-Filers</vt:lpstr>
      <vt:lpstr>2011 (2012) Schedule UTP Data for Form 1120 Corporations</vt:lpstr>
      <vt:lpstr>2011 (2012) Schedule UTP Data for Form 1120 Corporations with Assets ≥ $100M</vt:lpstr>
      <vt:lpstr>2011 - 2012 SEC 10K/Public Schedule UTP Filers and Non-filers with ≥ $100M in Assets</vt:lpstr>
      <vt:lpstr> 2011 - 2012 Schedules M-3 and UTP Analysis of Code Sections Cited</vt:lpstr>
      <vt:lpstr> 2011 - 2012 Analysis of Schedule M-3 Profiles </vt:lpstr>
      <vt:lpstr>Most Frequently Cited IRC Sections</vt:lpstr>
      <vt:lpstr>Methodology</vt:lpstr>
      <vt:lpstr>2012 Schedule UTP SEC 10K/Public with Assets ≥ $100M: Filers vs. Non-filers </vt:lpstr>
      <vt:lpstr>Key 2011 - 2012 Schedule M-3 Lines for SEC 10K/Public Filers and Non-filers</vt:lpstr>
      <vt:lpstr>Key 2011 - 2012 Schedule M-3 Lines for SEC 10K/Public Filers and Non-filers (cont.)</vt:lpstr>
      <vt:lpstr>  2012 Schedule UTP SEC Filers with Assets ≥ $100M Citing/Not Citing 482  </vt:lpstr>
      <vt:lpstr>Key 2011 - 2012 Schedule M-3 Lines SEC Filers with Assets ≥ $100M Citing/Not Citing 482</vt:lpstr>
      <vt:lpstr>Key 2011 - 2012 Schedule M-3 Lines SEC Filers with Assets ≥ $100M Citing/Not Citing 482 (cont.)</vt:lpstr>
      <vt:lpstr>2012 Schedule UTP SEC Filers with Assets ≥ $100M Citing/Not Citing 41</vt:lpstr>
      <vt:lpstr>Key 2011 - 2012 Schedule M-3 Lines SEC Filers with Assets ≥ $100M Citing/Not Citing 41</vt:lpstr>
      <vt:lpstr>Key 2011 - 2012 Schedule M-3 Lines SEC Filers with Assets ≥ $100M Citing/Not Citing 41 (cont.)</vt:lpstr>
      <vt:lpstr> 2011 - 2012 Summary</vt:lpstr>
      <vt:lpstr> Summary and Conclusions </vt:lpstr>
      <vt:lpstr>Thank you!</vt:lpstr>
    </vt:vector>
  </TitlesOfParts>
  <Company>Internal Revenue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2011-2012 Schedule M-3 Profiles of Schedule UTP Filers by IRC Section Cited </dc:title>
  <dc:creator>Department of Treasury</dc:creator>
  <cp:lastModifiedBy>Department of Treasury</cp:lastModifiedBy>
  <cp:revision>2</cp:revision>
  <dcterms:created xsi:type="dcterms:W3CDTF">2015-06-15T15:56:48Z</dcterms:created>
  <dcterms:modified xsi:type="dcterms:W3CDTF">2015-06-16T20:34:40Z</dcterms:modified>
</cp:coreProperties>
</file>