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partment of Treasury" initials="Do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6-01T12:41:29.528" idx="1">
    <p:pos x="4410" y="1734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4A95D-3AD2-4246-8171-7DBC00C2B2C9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00D54-13E4-4D58-84F8-223FCD1C1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4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4213"/>
            <a:ext cx="6096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554F5C-3674-433B-BBDC-90E00F10433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48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47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9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8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6548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91843"/>
            <a:ext cx="8229600" cy="3202781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0B54B-EFC4-4667-B2AB-ABF7BB5A356C}" type="datetime1">
              <a:rPr lang="en-US"/>
              <a:pPr>
                <a:defRPr/>
              </a:pPr>
              <a:t>6/16/2015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84FB4-2A11-4929-8DB8-FD47258F8B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3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1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4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9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9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4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5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2DBFC-3AE3-4A6E-938B-5A6A40F73D2A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7A48-D810-4451-A510-1BE299C6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9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4382AD-DA40-49B9-A3C8-0732E5ECB41F}" type="slidenum">
              <a:rPr lang="en-US" smtClean="0">
                <a:ea typeface="MS PGothic" pitchFamily="34" charset="-128"/>
              </a:rPr>
              <a:pPr/>
              <a:t>1</a:t>
            </a:fld>
            <a:endParaRPr lang="en-US" dirty="0" smtClean="0">
              <a:ea typeface="MS PGothic" pitchFamily="34" charset="-128"/>
            </a:endParaRPr>
          </a:p>
        </p:txBody>
      </p:sp>
      <p:pic>
        <p:nvPicPr>
          <p:cNvPr id="15362" name="Picture 3" descr="IRS_RPO_PPT_FINAL_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itle 1"/>
          <p:cNvSpPr>
            <a:spLocks noGrp="1"/>
          </p:cNvSpPr>
          <p:nvPr>
            <p:ph type="ctrTitle"/>
          </p:nvPr>
        </p:nvSpPr>
        <p:spPr>
          <a:xfrm>
            <a:off x="4632328" y="2351486"/>
            <a:ext cx="4060825" cy="201334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b="1" dirty="0" smtClean="0">
                <a:latin typeface="Calibri" pitchFamily="34" charset="0"/>
                <a:cs typeface="Calibri" pitchFamily="34" charset="0"/>
              </a:rPr>
              <a:t>IRS Preparer-Level Treatment Tests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100" dirty="0">
                <a:latin typeface="Calibri" pitchFamily="34" charset="0"/>
                <a:cs typeface="Calibri" pitchFamily="34" charset="0"/>
              </a:rPr>
              <a:t>Karen Masken</a:t>
            </a:r>
            <a:br>
              <a:rPr lang="en-US" sz="2100" dirty="0">
                <a:latin typeface="Calibri" pitchFamily="34" charset="0"/>
                <a:cs typeface="Calibri" pitchFamily="34" charset="0"/>
              </a:rPr>
            </a:br>
            <a:r>
              <a:rPr lang="en-US" sz="2100" dirty="0">
                <a:latin typeface="Calibri" pitchFamily="34" charset="0"/>
                <a:cs typeface="Calibri" pitchFamily="34" charset="0"/>
              </a:rPr>
              <a:t>June 18, 2015</a:t>
            </a:r>
          </a:p>
        </p:txBody>
      </p:sp>
    </p:spTree>
    <p:extLst>
      <p:ext uri="{BB962C8B-B14F-4D97-AF65-F5344CB8AC3E}">
        <p14:creationId xmlns:p14="http://schemas.microsoft.com/office/powerpoint/2010/main" val="162287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56E6A8-FBF3-4C1C-8946-146505755EE7}" type="slidenum">
              <a:rPr lang="en-US" smtClean="0">
                <a:ea typeface="MS PGothic" pitchFamily="34" charset="-128"/>
              </a:rPr>
              <a:pPr/>
              <a:t>10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Preparer Selection:  ACTC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error detection model development</a:t>
            </a:r>
          </a:p>
          <a:p>
            <a:r>
              <a:rPr lang="en-US" dirty="0" smtClean="0"/>
              <a:t>Based on prevalence of ACTC returns</a:t>
            </a:r>
          </a:p>
          <a:p>
            <a:r>
              <a:rPr lang="en-US" dirty="0" smtClean="0"/>
              <a:t>Children w/ ITINs:  </a:t>
            </a:r>
          </a:p>
          <a:p>
            <a:pPr lvl="1"/>
            <a:r>
              <a:rPr lang="en-US" dirty="0" smtClean="0"/>
              <a:t>At least 20 returns had ACTC  children w/ ITINs</a:t>
            </a:r>
          </a:p>
          <a:p>
            <a:pPr lvl="1"/>
            <a:r>
              <a:rPr lang="en-US" dirty="0" smtClean="0"/>
              <a:t>At least 15%  of ACTC returns had children  w/ITINs</a:t>
            </a:r>
          </a:p>
          <a:p>
            <a:r>
              <a:rPr lang="en-US" dirty="0" smtClean="0"/>
              <a:t>General ACTC:</a:t>
            </a:r>
          </a:p>
          <a:p>
            <a:pPr lvl="1"/>
            <a:r>
              <a:rPr lang="en-US" dirty="0" smtClean="0"/>
              <a:t>Did not meet above criteria</a:t>
            </a:r>
          </a:p>
          <a:p>
            <a:pPr lvl="1"/>
            <a:r>
              <a:rPr lang="en-US" dirty="0" smtClean="0"/>
              <a:t>At least 20 returns had ACTC claims</a:t>
            </a:r>
          </a:p>
          <a:p>
            <a:pPr lvl="1"/>
            <a:r>
              <a:rPr lang="en-US" dirty="0" smtClean="0"/>
              <a:t>Majority of returns had ACTC claims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947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D5E393-75D7-4A60-AC83-D3173C7A8A01}" type="slidenum">
              <a:rPr lang="en-US" smtClean="0">
                <a:ea typeface="MS PGothic" pitchFamily="34" charset="-128"/>
              </a:rPr>
              <a:pPr/>
              <a:t>11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Treatments:  Schedule C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57200" y="1391843"/>
            <a:ext cx="8229600" cy="349624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First Year </a:t>
            </a:r>
            <a:r>
              <a:rPr lang="en-US" sz="1800" dirty="0"/>
              <a:t>(1250 preparers in each treatment)</a:t>
            </a:r>
            <a:r>
              <a:rPr lang="en-US" sz="2000" dirty="0"/>
              <a:t>: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Educational visit by Revenue Agent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Letter reminding preparers of due diligence requirements and warning they and or their clients may be audited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Letter with same message of due diligence but also suggesting preparer take continuing education regarding Schedule C</a:t>
            </a:r>
          </a:p>
          <a:p>
            <a:pPr marL="476215" indent="-476215">
              <a:buNone/>
            </a:pPr>
            <a:endParaRPr lang="en-US" sz="1000" dirty="0"/>
          </a:p>
          <a:p>
            <a:pPr marL="476215" indent="-476215">
              <a:buNone/>
            </a:pPr>
            <a:r>
              <a:rPr lang="en-US" sz="2000" dirty="0"/>
              <a:t>Second Year </a:t>
            </a:r>
            <a:r>
              <a:rPr lang="en-US" sz="1800" dirty="0"/>
              <a:t>(1250 preparers in each treatment): 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Educational Visit repeated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Due Diligence Letter sent to subgroup</a:t>
            </a:r>
          </a:p>
          <a:p>
            <a:pPr marL="476215" indent="-476215">
              <a:buFont typeface="Arial" charset="0"/>
              <a:buAutoNum type="arabicPeriod"/>
            </a:pPr>
            <a:r>
              <a:rPr lang="en-US" sz="1800" dirty="0"/>
              <a:t>Continuing Education Letter dropped</a:t>
            </a:r>
          </a:p>
          <a:p>
            <a:pPr marL="476215" indent="-476215">
              <a:buFont typeface="Arial" charset="0"/>
              <a:buAutoNum type="arabicPeriod"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476215" indent="-476215">
              <a:buFont typeface="Arial" charset="0"/>
              <a:buAutoNum type="arabicPeriod"/>
            </a:pPr>
            <a:endParaRPr lang="en-US" sz="1800" dirty="0"/>
          </a:p>
          <a:p>
            <a:pPr marL="476215" indent="-476215">
              <a:buNone/>
            </a:pPr>
            <a:endParaRPr lang="en-US" sz="1800" dirty="0"/>
          </a:p>
          <a:p>
            <a:pPr marL="476215" indent="-476215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0710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D5E393-75D7-4A60-AC83-D3173C7A8A01}" type="slidenum">
              <a:rPr lang="en-US" smtClean="0">
                <a:ea typeface="MS PGothic" pitchFamily="34" charset="-128"/>
              </a:rPr>
              <a:pPr/>
              <a:t>12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Treatments:  ACTC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3550" indent="-463550">
              <a:buNone/>
            </a:pPr>
            <a:r>
              <a:rPr lang="en-US" sz="2400" dirty="0"/>
              <a:t>1</a:t>
            </a:r>
            <a:r>
              <a:rPr lang="en-US" sz="2400" dirty="0" smtClean="0"/>
              <a:t>.	Educational </a:t>
            </a:r>
            <a:r>
              <a:rPr lang="en-US" sz="2400" dirty="0"/>
              <a:t>letter explaining introduction of Schedule </a:t>
            </a:r>
            <a:r>
              <a:rPr lang="en-US" sz="2400" dirty="0" smtClean="0"/>
              <a:t>8812 with </a:t>
            </a:r>
            <a:r>
              <a:rPr lang="en-US" sz="2400" dirty="0"/>
              <a:t>emphasis on when children with ITINs qualify </a:t>
            </a:r>
          </a:p>
          <a:p>
            <a:pPr marL="468313" lvl="1" indent="0">
              <a:buNone/>
            </a:pPr>
            <a:r>
              <a:rPr lang="en-US" sz="2400" dirty="0" smtClean="0"/>
              <a:t>(3500 preparers</a:t>
            </a:r>
            <a:r>
              <a:rPr lang="en-US" sz="2400" dirty="0"/>
              <a:t>)                   </a:t>
            </a:r>
          </a:p>
          <a:p>
            <a:pPr marL="0" indent="0">
              <a:buNone/>
            </a:pPr>
            <a:endParaRPr lang="en-US" sz="2400" dirty="0"/>
          </a:p>
          <a:p>
            <a:pPr marL="463550" indent="-463550">
              <a:buNone/>
            </a:pPr>
            <a:r>
              <a:rPr lang="en-US" sz="2400" dirty="0"/>
              <a:t>2</a:t>
            </a:r>
            <a:r>
              <a:rPr lang="en-US" sz="2400" dirty="0" smtClean="0"/>
              <a:t>.	Educational </a:t>
            </a:r>
            <a:r>
              <a:rPr lang="en-US" sz="2400" dirty="0"/>
              <a:t>letter explaining introduction of Schedule 8812</a:t>
            </a:r>
          </a:p>
          <a:p>
            <a:pPr marL="46355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5000 preparers)</a:t>
            </a:r>
          </a:p>
        </p:txBody>
      </p:sp>
    </p:spTree>
    <p:extLst>
      <p:ext uri="{BB962C8B-B14F-4D97-AF65-F5344CB8AC3E}">
        <p14:creationId xmlns:p14="http://schemas.microsoft.com/office/powerpoint/2010/main" val="138626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Technique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1843"/>
            <a:ext cx="8229600" cy="33754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Difference in Differences used for both </a:t>
            </a:r>
          </a:p>
          <a:p>
            <a:r>
              <a:rPr lang="en-US" dirty="0" smtClean="0"/>
              <a:t>Schedule C</a:t>
            </a:r>
          </a:p>
          <a:p>
            <a:pPr marL="816369" lvl="1" indent="-408185">
              <a:buFont typeface="+mj-lt"/>
              <a:buAutoNum type="arabicPeriod"/>
            </a:pPr>
            <a:r>
              <a:rPr lang="en-US" dirty="0"/>
              <a:t>Difference in success </a:t>
            </a:r>
            <a:r>
              <a:rPr lang="en-US" dirty="0" smtClean="0"/>
              <a:t>rate* </a:t>
            </a:r>
            <a:r>
              <a:rPr lang="en-US" dirty="0"/>
              <a:t>before and after treatment</a:t>
            </a:r>
          </a:p>
          <a:p>
            <a:pPr marL="816369" lvl="1" indent="-408185">
              <a:buFont typeface="+mj-lt"/>
              <a:buAutoNum type="arabicPeriod"/>
            </a:pPr>
            <a:r>
              <a:rPr lang="en-US" dirty="0"/>
              <a:t>Difference between test and control groups</a:t>
            </a:r>
          </a:p>
          <a:p>
            <a:pPr marL="688975" indent="0">
              <a:buNone/>
            </a:pPr>
            <a:r>
              <a:rPr lang="en-US" dirty="0" smtClean="0"/>
              <a:t>	* </a:t>
            </a:r>
            <a:r>
              <a:rPr lang="en-US" sz="1800" dirty="0"/>
              <a:t>predefined as a 5 percentage point drop in returns selected </a:t>
            </a:r>
          </a:p>
          <a:p>
            <a:r>
              <a:rPr lang="en-US" dirty="0" smtClean="0"/>
              <a:t>ACTC</a:t>
            </a:r>
          </a:p>
          <a:p>
            <a:pPr marL="816369" lvl="1" indent="-408185">
              <a:buFont typeface="+mj-lt"/>
              <a:buAutoNum type="arabicPeriod"/>
            </a:pPr>
            <a:r>
              <a:rPr lang="en-US" dirty="0" smtClean="0"/>
              <a:t>Difference in ACTC claims before and after treatment</a:t>
            </a:r>
          </a:p>
          <a:p>
            <a:pPr marL="816369" lvl="1" indent="-408185">
              <a:buFont typeface="+mj-lt"/>
              <a:buAutoNum type="arabicPeriod"/>
            </a:pPr>
            <a:r>
              <a:rPr lang="en-US" dirty="0" smtClean="0"/>
              <a:t>Difference between test and control groups</a:t>
            </a:r>
          </a:p>
          <a:p>
            <a:pPr marL="816369" lvl="1" indent="-408185">
              <a:buFont typeface="+mj-lt"/>
              <a:buAutoNum type="arabicPeriod"/>
            </a:pPr>
            <a:endParaRPr lang="en-US" dirty="0"/>
          </a:p>
          <a:p>
            <a:pPr marL="408185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7351F-E6B9-42D3-9A12-E9A3CCF1A2D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0FD9E6-3AD2-4031-8298-59D25D59E7DB}" type="slidenum">
              <a:rPr lang="en-US" smtClean="0">
                <a:ea typeface="MS PGothic" pitchFamily="34" charset="-128"/>
              </a:rPr>
              <a:pPr/>
              <a:t>14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59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Results:  Schedule C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794601"/>
              </p:ext>
            </p:extLst>
          </p:nvPr>
        </p:nvGraphicFramePr>
        <p:xfrm>
          <a:off x="914400" y="1391842"/>
          <a:ext cx="7065820" cy="3413199"/>
        </p:xfrm>
        <a:graphic>
          <a:graphicData uri="http://schemas.openxmlformats.org/drawingml/2006/table">
            <a:tbl>
              <a:tblPr/>
              <a:tblGrid>
                <a:gridCol w="4720010"/>
                <a:gridCol w="1172905"/>
                <a:gridCol w="1172905"/>
              </a:tblGrid>
              <a:tr h="82952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Point Difference Between Test and Control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Groups:   </a:t>
                      </a: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Success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Rates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 1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 2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Educational Visit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Due Diligence Letter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Continuing Education Letter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n.a.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095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Point Difference Between Test and Control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Groups:  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Recidivism Rates for Year 1 in Year 2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Educational Visit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Due Diligence Letter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Continuing Education Letter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47" marR="8747" marT="65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15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3DCEC1-B55A-4ACE-AA4C-A807FF24E032}" type="slidenum">
              <a:rPr lang="en-US" smtClean="0">
                <a:ea typeface="MS PGothic" pitchFamily="34" charset="-128"/>
              </a:rPr>
              <a:pPr/>
              <a:t>15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Results:  Schedule C (cont.)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075262"/>
              </p:ext>
            </p:extLst>
          </p:nvPr>
        </p:nvGraphicFramePr>
        <p:xfrm>
          <a:off x="457202" y="1537767"/>
          <a:ext cx="8229599" cy="3229496"/>
        </p:xfrm>
        <a:graphic>
          <a:graphicData uri="http://schemas.openxmlformats.org/drawingml/2006/table">
            <a:tbl>
              <a:tblPr/>
              <a:tblGrid>
                <a:gridCol w="4430888"/>
                <a:gridCol w="1230783"/>
                <a:gridCol w="1235051"/>
                <a:gridCol w="1332877"/>
              </a:tblGrid>
              <a:tr h="38589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 Successful Test Group Preparers in Year 1: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4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Educational Visit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Due 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Diligence Letter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Continuing Education Letter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Returns in 2013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140,900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55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returns with Sch C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31,200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7143">
                <a:tc>
                  <a:txBody>
                    <a:bodyPr/>
                    <a:lstStyle/>
                    <a:p>
                      <a:pPr marL="225425" indent="-225425"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 percentage point decline in clients flagged 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19%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18%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7143">
                <a:tc>
                  <a:txBody>
                    <a:bodyPr/>
                    <a:lstStyle/>
                    <a:p>
                      <a:pPr marL="225425" indent="-225425"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Est. number of taxpayers moved toward voluntary compliance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7,100 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5,400 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5,800 </a:t>
                      </a:r>
                    </a:p>
                  </a:txBody>
                  <a:tcPr marL="9171" marR="9171" marT="68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5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 ACTC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7351F-E6B9-42D3-9A12-E9A3CCF1A2D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255609"/>
              </p:ext>
            </p:extLst>
          </p:nvPr>
        </p:nvGraphicFramePr>
        <p:xfrm>
          <a:off x="1226964" y="1652481"/>
          <a:ext cx="6460771" cy="1923098"/>
        </p:xfrm>
        <a:graphic>
          <a:graphicData uri="http://schemas.openxmlformats.org/drawingml/2006/table">
            <a:tbl>
              <a:tblPr/>
              <a:tblGrid>
                <a:gridCol w="2633838"/>
                <a:gridCol w="2156178"/>
                <a:gridCol w="1670755"/>
              </a:tblGrid>
              <a:tr h="82296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 Point Difference Between Test and Control Groups : 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Decline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Average Number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ITIN Letter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General Letter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ACTC Claims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ACTC Children Claimed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ACTC Children w/ ITINs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n.a.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02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761149-E8D7-4F47-8894-70887C3E7029}" type="slidenum">
              <a:rPr lang="en-US" smtClean="0">
                <a:ea typeface="MS PGothic" pitchFamily="34" charset="-128"/>
              </a:rPr>
              <a:pPr/>
              <a:t>17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Summary: Schedule C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All 3 treatments were found to be effective</a:t>
            </a:r>
          </a:p>
          <a:p>
            <a:endParaRPr lang="en-US" sz="2100" dirty="0"/>
          </a:p>
          <a:p>
            <a:r>
              <a:rPr lang="en-US" sz="2100" dirty="0"/>
              <a:t>Letters less effective overall but also much less costly</a:t>
            </a:r>
          </a:p>
          <a:p>
            <a:endParaRPr lang="en-US" sz="2100" dirty="0"/>
          </a:p>
          <a:p>
            <a:r>
              <a:rPr lang="en-US" sz="2100" dirty="0"/>
              <a:t>Results in year 2 are consistent with year 1</a:t>
            </a:r>
          </a:p>
          <a:p>
            <a:endParaRPr lang="en-US" sz="2100" dirty="0"/>
          </a:p>
          <a:p>
            <a:r>
              <a:rPr lang="en-US" sz="2100" dirty="0"/>
              <a:t>Results in year 1 are persistent in year 2</a:t>
            </a:r>
          </a:p>
          <a:p>
            <a:pPr marL="0" indent="0">
              <a:buNone/>
            </a:pPr>
            <a:r>
              <a:rPr lang="en-US" sz="2100" dirty="0"/>
              <a:t>	(Recidivism non-apparent)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>
              <a:buFont typeface="Arial" charset="0"/>
              <a:buNone/>
            </a:pPr>
            <a:endParaRPr lang="en-US" dirty="0"/>
          </a:p>
          <a:p>
            <a:pPr lvl="1">
              <a:buFont typeface="Arial" charset="0"/>
              <a:buNone/>
            </a:pPr>
            <a:endParaRPr lang="en-US" dirty="0" smtClean="0"/>
          </a:p>
          <a:p>
            <a:pPr lvl="1">
              <a:buFont typeface="Arial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19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761149-E8D7-4F47-8894-70887C3E7029}" type="slidenum">
              <a:rPr lang="en-US" smtClean="0">
                <a:ea typeface="MS PGothic" pitchFamily="34" charset="-128"/>
              </a:rPr>
              <a:pPr/>
              <a:t>18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Summary: ACTC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Both treatments were found to be effective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An educational letter can be a cost-effective way to improve voluntary compliance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Targeted messaging, instead of </a:t>
            </a:r>
            <a:r>
              <a:rPr lang="en-US" dirty="0"/>
              <a:t>expensive error detection </a:t>
            </a:r>
            <a:r>
              <a:rPr lang="en-US" dirty="0" smtClean="0"/>
              <a:t>models, can be a cost-effective way to improve voluntary compliance</a:t>
            </a:r>
          </a:p>
        </p:txBody>
      </p:sp>
    </p:spTree>
    <p:extLst>
      <p:ext uri="{BB962C8B-B14F-4D97-AF65-F5344CB8AC3E}">
        <p14:creationId xmlns:p14="http://schemas.microsoft.com/office/powerpoint/2010/main" val="31223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DC5FD6-260A-41B6-A6F3-C3406DC6C977}" type="slidenum">
              <a:rPr lang="en-US" smtClean="0">
                <a:ea typeface="MS PGothic" pitchFamily="34" charset="-128"/>
              </a:rPr>
              <a:pPr/>
              <a:t>2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>
          <a:xfrm>
            <a:off x="457200" y="114302"/>
            <a:ext cx="8229600" cy="65484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Calibri" pitchFamily="34" charset="0"/>
              </a:rPr>
              <a:t>Disclaimer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698500" y="1333502"/>
            <a:ext cx="7620000" cy="3202781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800" dirty="0"/>
              <a:t>The views expressed here are those of the author and do not necessarily represent the views of the IRS</a:t>
            </a:r>
          </a:p>
          <a:p>
            <a:pPr lvl="1"/>
            <a:endParaRPr lang="en-US" dirty="0" smtClean="0"/>
          </a:p>
          <a:p>
            <a:pPr>
              <a:buFont typeface="Arial" charset="0"/>
              <a:buNone/>
            </a:pPr>
            <a:endParaRPr lang="en-US" sz="2800" dirty="0"/>
          </a:p>
          <a:p>
            <a:pPr>
              <a:buFont typeface="Arial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62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769CB6-DA94-4D03-8B47-32227A009F02}" type="slidenum">
              <a:rPr lang="en-US" smtClean="0">
                <a:ea typeface="MS PGothic" pitchFamily="34" charset="-128"/>
              </a:rPr>
              <a:pPr/>
              <a:t>3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Introduction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Issues Addressed</a:t>
            </a:r>
          </a:p>
          <a:p>
            <a:r>
              <a:rPr lang="en-US" dirty="0" smtClean="0"/>
              <a:t>Preparer Selection </a:t>
            </a:r>
          </a:p>
          <a:p>
            <a:r>
              <a:rPr lang="en-US" dirty="0" smtClean="0"/>
              <a:t>Treatments</a:t>
            </a:r>
          </a:p>
          <a:p>
            <a:r>
              <a:rPr lang="en-US" dirty="0" smtClean="0"/>
              <a:t>Evaluation Technique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Summary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955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FB5E5F3-A2F3-4718-B048-94FD4F5A09D7}" type="slidenum">
              <a:rPr lang="en-US" smtClean="0">
                <a:ea typeface="MS PGothic" pitchFamily="34" charset="-128"/>
              </a:rPr>
              <a:pPr/>
              <a:t>4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Background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0154" indent="-340154">
              <a:lnSpc>
                <a:spcPct val="80000"/>
              </a:lnSpc>
            </a:pPr>
            <a:r>
              <a:rPr lang="en-US" sz="1800" dirty="0"/>
              <a:t>In 2010, the Internal Revenue Service (IRS) adopted regulations aimed at establishing standards among tax return preparers.  </a:t>
            </a:r>
          </a:p>
          <a:p>
            <a:pPr marL="340154" indent="-340154">
              <a:lnSpc>
                <a:spcPct val="80000"/>
              </a:lnSpc>
            </a:pPr>
            <a:r>
              <a:rPr lang="en-US" sz="1800" dirty="0"/>
              <a:t>By January 1, 2011, preparers were required to register with the IRS in order to receive a preparer tax identification number (PTIN) and enter it on  returns they prepare.  </a:t>
            </a:r>
          </a:p>
          <a:p>
            <a:pPr marL="340154" indent="-340154">
              <a:lnSpc>
                <a:spcPct val="80000"/>
              </a:lnSpc>
            </a:pPr>
            <a:r>
              <a:rPr lang="en-US" sz="1800" dirty="0"/>
              <a:t>The objective was to improve voluntary compliance by supporting the paid preparer community and providing oversight of the industry with the goal of reducing errors on tax returns. </a:t>
            </a:r>
          </a:p>
          <a:p>
            <a:pPr marL="340154" indent="-340154">
              <a:lnSpc>
                <a:spcPct val="80000"/>
              </a:lnSpc>
            </a:pPr>
            <a:r>
              <a:rPr lang="en-US" sz="1800" dirty="0"/>
              <a:t>The Return Preparer Office (RPO) was formed to meet this objective.  The three primary strategic goals of RPO are</a:t>
            </a:r>
            <a:r>
              <a:rPr lang="en-US" sz="1800" b="1" dirty="0"/>
              <a:t>:  </a:t>
            </a:r>
          </a:p>
          <a:p>
            <a:pPr marL="714323" lvl="1" indent="-306139">
              <a:lnSpc>
                <a:spcPct val="80000"/>
              </a:lnSpc>
              <a:buFont typeface="Arial" charset="0"/>
              <a:buAutoNum type="arabicPeriod"/>
            </a:pPr>
            <a:r>
              <a:rPr lang="en-US" sz="1600" dirty="0"/>
              <a:t>Register and promote a qualified tax professional community   </a:t>
            </a:r>
          </a:p>
          <a:p>
            <a:pPr marL="714323" lvl="1" indent="-306139">
              <a:lnSpc>
                <a:spcPct val="80000"/>
              </a:lnSpc>
              <a:buFont typeface="Arial" charset="0"/>
              <a:buAutoNum type="arabicPeriod"/>
            </a:pPr>
            <a:r>
              <a:rPr lang="en-US" sz="1600" dirty="0"/>
              <a:t>Improve the compliance and accuracy of returns prepared by tax professionals </a:t>
            </a:r>
          </a:p>
          <a:p>
            <a:pPr marL="714323" lvl="1" indent="-306139">
              <a:lnSpc>
                <a:spcPct val="80000"/>
              </a:lnSpc>
              <a:buFont typeface="Arial" charset="0"/>
              <a:buAutoNum type="arabicPeriod"/>
            </a:pPr>
            <a:r>
              <a:rPr lang="en-US" sz="1600" dirty="0"/>
              <a:t>Support a </a:t>
            </a:r>
            <a:r>
              <a:rPr lang="en-US" sz="1800" dirty="0"/>
              <a:t>stakeholder-focused culture </a:t>
            </a:r>
            <a:r>
              <a:rPr lang="en-US" sz="1600" dirty="0"/>
              <a:t>that encourages voluntary compliance and continuous improvement</a:t>
            </a:r>
          </a:p>
        </p:txBody>
      </p:sp>
    </p:spTree>
    <p:extLst>
      <p:ext uri="{BB962C8B-B14F-4D97-AF65-F5344CB8AC3E}">
        <p14:creationId xmlns:p14="http://schemas.microsoft.com/office/powerpoint/2010/main" val="86709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D877235-1C6B-455D-A790-7B2B8292B0A7}" type="slidenum">
              <a:rPr lang="en-US" smtClean="0">
                <a:ea typeface="MS PGothic" pitchFamily="34" charset="-128"/>
              </a:rPr>
              <a:pPr/>
              <a:t>5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Background  (cont.)</a:t>
            </a:r>
            <a:br>
              <a:rPr lang="en-US" sz="2800" dirty="0">
                <a:latin typeface="Calibri" pitchFamily="34" charset="0"/>
                <a:cs typeface="Calibri" pitchFamily="34" charset="0"/>
              </a:rPr>
            </a:b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In 2012 RPO implemented a multi-year study to test the effectiveness of various treatments in moving preparers and their clients toward </a:t>
            </a:r>
            <a:r>
              <a:rPr lang="en-US" dirty="0"/>
              <a:t>greater v</a:t>
            </a:r>
            <a:r>
              <a:rPr lang="en-US" dirty="0" smtClean="0"/>
              <a:t>oluntary compliance</a:t>
            </a:r>
          </a:p>
          <a:p>
            <a:r>
              <a:rPr lang="en-US" dirty="0" smtClean="0"/>
              <a:t>Goals of the study</a:t>
            </a:r>
          </a:p>
          <a:p>
            <a:pPr lvl="1"/>
            <a:r>
              <a:rPr lang="en-US" dirty="0" smtClean="0"/>
              <a:t>What types of treatments are cost effective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Is effectiveness persistent (recidivism)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Segmentation of preparers to minimize costs </a:t>
            </a:r>
          </a:p>
        </p:txBody>
      </p:sp>
    </p:spTree>
    <p:extLst>
      <p:ext uri="{BB962C8B-B14F-4D97-AF65-F5344CB8AC3E}">
        <p14:creationId xmlns:p14="http://schemas.microsoft.com/office/powerpoint/2010/main" val="6483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70A5FA-E5B7-4590-9087-2651A85A7AAF}" type="slidenum">
              <a:rPr lang="en-US" smtClean="0">
                <a:ea typeface="MS PGothic" pitchFamily="34" charset="-128"/>
              </a:rPr>
              <a:pPr/>
              <a:t>6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Motivation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508523"/>
            <a:ext cx="8229600" cy="3202781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						Compliance Spectrum</a:t>
            </a:r>
          </a:p>
        </p:txBody>
      </p:sp>
      <p:sp>
        <p:nvSpPr>
          <p:cNvPr id="20484" name="Rectangle 12"/>
          <p:cNvSpPr>
            <a:spLocks noChangeArrowheads="1"/>
          </p:cNvSpPr>
          <p:nvPr/>
        </p:nvSpPr>
        <p:spPr bwMode="auto">
          <a:xfrm>
            <a:off x="1697041" y="2018111"/>
            <a:ext cx="5405437" cy="78462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1637" tIns="40819" rIns="81637" bIns="40819" anchor="ctr"/>
          <a:lstStyle/>
          <a:p>
            <a:pPr algn="ctr" defTabSz="408185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endParaRPr lang="en-US" sz="900" dirty="0">
              <a:solidFill>
                <a:prstClr val="black"/>
              </a:solidFill>
              <a:ea typeface="MS PGothic" pitchFamily="34" charset="-128"/>
              <a:cs typeface="+mn-cs"/>
            </a:endParaRPr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1271591" y="3055145"/>
            <a:ext cx="1552575" cy="8580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0819" tIns="40819" rIns="40819" bIns="40819" anchorCtr="1">
            <a:spAutoFit/>
          </a:bodyPr>
          <a:lstStyle/>
          <a:p>
            <a:pPr algn="ctr" defTabSz="816369" eaLnBrk="0" hangingPunct="0">
              <a:lnSpc>
                <a:spcPct val="95000"/>
              </a:lnSpc>
              <a:spcBef>
                <a:spcPct val="50000"/>
              </a:spcBef>
              <a:buClr>
                <a:srgbClr val="0B1F65"/>
              </a:buClr>
            </a:pPr>
            <a:r>
              <a:rPr lang="en-US" sz="21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+mn-cs"/>
              </a:rPr>
              <a:t>Compliant</a:t>
            </a:r>
          </a:p>
          <a:p>
            <a:pPr algn="ctr" defTabSz="816369" eaLnBrk="0" hangingPunct="0">
              <a:lnSpc>
                <a:spcPct val="95000"/>
              </a:lnSpc>
              <a:spcBef>
                <a:spcPct val="50000"/>
              </a:spcBef>
              <a:buClr>
                <a:srgbClr val="0B1F65"/>
              </a:buClr>
            </a:pPr>
            <a:endParaRPr lang="en-US" sz="2100" dirty="0">
              <a:solidFill>
                <a:prstClr val="black"/>
              </a:solidFill>
              <a:latin typeface="Calibri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0486" name="Text Box 14"/>
          <p:cNvSpPr txBox="1">
            <a:spLocks noChangeArrowheads="1"/>
          </p:cNvSpPr>
          <p:nvPr/>
        </p:nvSpPr>
        <p:spPr bwMode="auto">
          <a:xfrm>
            <a:off x="4803778" y="3028951"/>
            <a:ext cx="3184525" cy="793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0819" tIns="40819" rIns="40819" bIns="40819" anchorCtr="1">
            <a:spAutoFit/>
          </a:bodyPr>
          <a:lstStyle/>
          <a:p>
            <a:pPr algn="ctr" defTabSz="816369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r>
              <a:rPr lang="en-US" sz="2100" dirty="0" smtClean="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+mn-cs"/>
              </a:rPr>
              <a:t>Noncompliant </a:t>
            </a:r>
            <a:r>
              <a:rPr lang="en-US" sz="21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+mn-cs"/>
              </a:rPr>
              <a:t>/ Fraud</a:t>
            </a:r>
          </a:p>
          <a:p>
            <a:pPr algn="ctr" defTabSz="816369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endParaRPr lang="en-US" sz="2100" dirty="0">
              <a:solidFill>
                <a:prstClr val="black"/>
              </a:solidFill>
              <a:latin typeface="Calibri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0487" name="Text Box 15"/>
          <p:cNvSpPr txBox="1">
            <a:spLocks noChangeArrowheads="1"/>
          </p:cNvSpPr>
          <p:nvPr/>
        </p:nvSpPr>
        <p:spPr bwMode="auto">
          <a:xfrm>
            <a:off x="757241" y="3392092"/>
            <a:ext cx="3125787" cy="12873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0819" tIns="40819" rIns="40819" bIns="40819" anchorCtr="1">
            <a:spAutoFit/>
          </a:bodyPr>
          <a:lstStyle/>
          <a:p>
            <a:pPr algn="ctr" defTabSz="816369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r>
              <a:rPr lang="en-US" sz="16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+mn-cs"/>
              </a:rPr>
              <a:t>Those towards the compliant end of the spectrum might be moved by inexpensive light touches  / nudges e.g., letters</a:t>
            </a:r>
          </a:p>
          <a:p>
            <a:pPr algn="ctr" defTabSz="816369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endParaRPr lang="en-US" sz="1400" dirty="0">
              <a:solidFill>
                <a:prstClr val="black"/>
              </a:solidFill>
              <a:latin typeface="Calibri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20488" name="Text Box 16"/>
          <p:cNvSpPr txBox="1">
            <a:spLocks noChangeArrowheads="1"/>
          </p:cNvSpPr>
          <p:nvPr/>
        </p:nvSpPr>
        <p:spPr bwMode="auto">
          <a:xfrm>
            <a:off x="4803778" y="3392093"/>
            <a:ext cx="3184525" cy="10180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0819" tIns="40819" rIns="40819" bIns="40819" anchorCtr="1">
            <a:spAutoFit/>
          </a:bodyPr>
          <a:lstStyle/>
          <a:p>
            <a:pPr algn="ctr" defTabSz="816369" eaLnBrk="0" hangingPunct="0">
              <a:lnSpc>
                <a:spcPct val="95000"/>
              </a:lnSpc>
              <a:spcBef>
                <a:spcPct val="30000"/>
              </a:spcBef>
              <a:buClr>
                <a:srgbClr val="0B1F65"/>
              </a:buClr>
            </a:pPr>
            <a:r>
              <a:rPr lang="en-US" sz="1600" dirty="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+mn-cs"/>
              </a:rPr>
              <a:t>Those towards the noncompliant end of the spectrum may require more expensive and intrusive treatments e.g., audits / injunctions</a:t>
            </a:r>
          </a:p>
        </p:txBody>
      </p:sp>
    </p:spTree>
    <p:extLst>
      <p:ext uri="{BB962C8B-B14F-4D97-AF65-F5344CB8AC3E}">
        <p14:creationId xmlns:p14="http://schemas.microsoft.com/office/powerpoint/2010/main" val="30250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419F0D-2F66-403C-B0D0-75CD19E402BE}" type="slidenum">
              <a:rPr lang="en-US" smtClean="0">
                <a:ea typeface="MS PGothic" pitchFamily="34" charset="-128"/>
              </a:rPr>
              <a:pPr/>
              <a:t>7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Motivation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Scarce treatment resources</a:t>
            </a:r>
          </a:p>
          <a:p>
            <a:r>
              <a:rPr lang="en-US" sz="2100" dirty="0"/>
              <a:t>Little is known about the effectiveness of preparer-based treatments</a:t>
            </a:r>
          </a:p>
          <a:p>
            <a:r>
              <a:rPr lang="en-US" sz="2100" dirty="0"/>
              <a:t>Traditionally IRS has focused enforcement resources on the non-compliant / fraud end of the spectrum</a:t>
            </a:r>
          </a:p>
          <a:p>
            <a:pPr lvl="1"/>
            <a:r>
              <a:rPr lang="en-US" sz="1800" dirty="0"/>
              <a:t>These treatments are expensive</a:t>
            </a:r>
          </a:p>
          <a:p>
            <a:pPr lvl="1"/>
            <a:r>
              <a:rPr lang="en-US" sz="1800" dirty="0"/>
              <a:t>Finding less costly but effective treatments for those in the middle of the spectrum could have a significant impact on voluntary compliance</a:t>
            </a:r>
          </a:p>
          <a:p>
            <a:r>
              <a:rPr lang="en-US" sz="2100" dirty="0"/>
              <a:t>Relied on non-targeted services (e.g., tax forums, webinars, etc.) to nudge preparers to be more compliant</a:t>
            </a:r>
          </a:p>
          <a:p>
            <a:pPr lvl="1">
              <a:buFont typeface="Arial" charset="0"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0002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497D56-C622-4110-BE78-D448FDE99A97}" type="slidenum">
              <a:rPr lang="en-US" smtClean="0">
                <a:ea typeface="MS PGothic" pitchFamily="34" charset="-128"/>
              </a:rPr>
              <a:pPr/>
              <a:t>8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Issues Addressed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Schedule C Net Income</a:t>
            </a:r>
          </a:p>
          <a:p>
            <a:pPr lvl="1"/>
            <a:r>
              <a:rPr lang="en-US" sz="2000" dirty="0"/>
              <a:t>Schedule C accounts for almost 30% of Individual Income Tax gap  (~$68 billion)</a:t>
            </a:r>
          </a:p>
          <a:p>
            <a:pPr lvl="1"/>
            <a:r>
              <a:rPr lang="en-US" sz="2000" dirty="0"/>
              <a:t>Around 75% of Schedule C returns are paid prepared</a:t>
            </a:r>
          </a:p>
          <a:p>
            <a:pPr lvl="1"/>
            <a:r>
              <a:rPr lang="en-US" sz="2000" dirty="0"/>
              <a:t>About 75% of paid prepared returns with Schedule C have errors</a:t>
            </a:r>
          </a:p>
          <a:p>
            <a:r>
              <a:rPr lang="en-US" dirty="0" smtClean="0"/>
              <a:t>Additional Child Tax Credit (ACTC)</a:t>
            </a:r>
            <a:endParaRPr lang="en-US" dirty="0"/>
          </a:p>
          <a:p>
            <a:pPr lvl="1"/>
            <a:r>
              <a:rPr lang="en-US" sz="2000" dirty="0"/>
              <a:t>Emerging Issue, particularly children w/ ITINs</a:t>
            </a:r>
          </a:p>
          <a:p>
            <a:pPr lvl="1"/>
            <a:r>
              <a:rPr lang="en-US" sz="2000" dirty="0"/>
              <a:t>Around 65% of ACTC claims are paid prepared</a:t>
            </a:r>
          </a:p>
          <a:p>
            <a:pPr lvl="1"/>
            <a:r>
              <a:rPr lang="en-US" sz="2000" dirty="0"/>
              <a:t>~1% of preparers responsible for 60% of children w/ ITINs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607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56E6A8-FBF3-4C1C-8946-146505755EE7}" type="slidenum">
              <a:rPr lang="en-US" smtClean="0">
                <a:ea typeface="MS PGothic" pitchFamily="34" charset="-128"/>
              </a:rPr>
              <a:pPr/>
              <a:t>9</a:t>
            </a:fld>
            <a:endParaRPr lang="en-US" dirty="0" smtClean="0">
              <a:ea typeface="MS PGothic" pitchFamily="34" charset="-128"/>
            </a:endParaRP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Preparer Selection:  Schedule C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Error </a:t>
            </a:r>
            <a:r>
              <a:rPr lang="en-US" dirty="0"/>
              <a:t>detection model developed using National Research Program (NRP) data</a:t>
            </a:r>
          </a:p>
          <a:p>
            <a:r>
              <a:rPr lang="en-US" dirty="0" smtClean="0"/>
              <a:t>Modeled at the taxpayer level then rolled up to the preparer</a:t>
            </a:r>
          </a:p>
          <a:p>
            <a:r>
              <a:rPr lang="en-US" dirty="0" smtClean="0"/>
              <a:t>Endogeneity issue led to decision to select preparers with majority of their Schedule C returns flagged by the model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16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916</Words>
  <Application>Microsoft Office PowerPoint</Application>
  <PresentationFormat>On-screen Show (16:9)</PresentationFormat>
  <Paragraphs>188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IRS Preparer-Level Treatment Tests   Karen Masken June 18, 2015</vt:lpstr>
      <vt:lpstr>Disclaimer</vt:lpstr>
      <vt:lpstr>Introduction</vt:lpstr>
      <vt:lpstr>Background</vt:lpstr>
      <vt:lpstr>Background  (cont.) </vt:lpstr>
      <vt:lpstr>Motivation</vt:lpstr>
      <vt:lpstr>Motivation (cont.)</vt:lpstr>
      <vt:lpstr>Issues Addressed</vt:lpstr>
      <vt:lpstr>Preparer Selection:  Schedule C</vt:lpstr>
      <vt:lpstr>Preparer Selection:  ACTC</vt:lpstr>
      <vt:lpstr>Treatments:  Schedule C</vt:lpstr>
      <vt:lpstr>Treatments:  ACTC</vt:lpstr>
      <vt:lpstr>Evaluation Technique </vt:lpstr>
      <vt:lpstr>Results:  Schedule C </vt:lpstr>
      <vt:lpstr>Results:  Schedule C (cont.)</vt:lpstr>
      <vt:lpstr>Results:  ACTC </vt:lpstr>
      <vt:lpstr>Summary: Schedule C</vt:lpstr>
      <vt:lpstr>Summary: ACTC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IRS Preparer-Level Treatment Tests   Karen Masken June 18, 2015</dc:title>
  <dc:creator>Department of Treasury</dc:creator>
  <cp:lastModifiedBy>Department of Treasury</cp:lastModifiedBy>
  <cp:revision>2</cp:revision>
  <dcterms:created xsi:type="dcterms:W3CDTF">2015-06-15T19:10:21Z</dcterms:created>
  <dcterms:modified xsi:type="dcterms:W3CDTF">2015-06-16T20:34:16Z</dcterms:modified>
</cp:coreProperties>
</file>