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7"/>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64" d="100"/>
          <a:sy n="164" d="100"/>
        </p:scale>
        <p:origin x="-114" y="-180"/>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C79D69E-F259-4009-8BD9-7DAC986440BF}" type="datetimeFigureOut">
              <a:rPr lang="en-US" smtClean="0"/>
              <a:t>6/16/2015</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46497EE-C313-414C-9FBE-B471EDD9B99C}" type="slidenum">
              <a:rPr lang="en-US" smtClean="0"/>
              <a:t>‹#›</a:t>
            </a:fld>
            <a:endParaRPr lang="en-US"/>
          </a:p>
        </p:txBody>
      </p:sp>
    </p:spTree>
    <p:extLst>
      <p:ext uri="{BB962C8B-B14F-4D97-AF65-F5344CB8AC3E}">
        <p14:creationId xmlns:p14="http://schemas.microsoft.com/office/powerpoint/2010/main" val="1493042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bwMode="auto">
          <a:xfrm>
            <a:off x="381000" y="684213"/>
            <a:ext cx="6096000" cy="3430587"/>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184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500">
                <a:solidFill>
                  <a:schemeClr val="tx1"/>
                </a:solidFill>
                <a:latin typeface="Calibri" pitchFamily="34" charset="0"/>
              </a:defRPr>
            </a:lvl1pPr>
            <a:lvl2pPr marL="731583" indent="-281378" eaLnBrk="0" hangingPunct="0">
              <a:spcBef>
                <a:spcPct val="30000"/>
              </a:spcBef>
              <a:defRPr sz="1500">
                <a:solidFill>
                  <a:schemeClr val="tx1"/>
                </a:solidFill>
                <a:latin typeface="Calibri" pitchFamily="34" charset="0"/>
              </a:defRPr>
            </a:lvl2pPr>
            <a:lvl3pPr marL="1125512" indent="-225102" eaLnBrk="0" hangingPunct="0">
              <a:spcBef>
                <a:spcPct val="30000"/>
              </a:spcBef>
              <a:defRPr sz="1500">
                <a:solidFill>
                  <a:schemeClr val="tx1"/>
                </a:solidFill>
                <a:latin typeface="Calibri" pitchFamily="34" charset="0"/>
              </a:defRPr>
            </a:lvl3pPr>
            <a:lvl4pPr marL="1575717" indent="-225102" eaLnBrk="0" hangingPunct="0">
              <a:spcBef>
                <a:spcPct val="30000"/>
              </a:spcBef>
              <a:defRPr sz="1500">
                <a:solidFill>
                  <a:schemeClr val="tx1"/>
                </a:solidFill>
                <a:latin typeface="Calibri" pitchFamily="34" charset="0"/>
              </a:defRPr>
            </a:lvl4pPr>
            <a:lvl5pPr marL="2025922" indent="-225102" eaLnBrk="0" hangingPunct="0">
              <a:spcBef>
                <a:spcPct val="30000"/>
              </a:spcBef>
              <a:defRPr sz="1500">
                <a:solidFill>
                  <a:schemeClr val="tx1"/>
                </a:solidFill>
                <a:latin typeface="Calibri" pitchFamily="34" charset="0"/>
              </a:defRPr>
            </a:lvl5pPr>
            <a:lvl6pPr marL="2476127" indent="-225102" eaLnBrk="0" fontAlgn="base" hangingPunct="0">
              <a:spcBef>
                <a:spcPct val="30000"/>
              </a:spcBef>
              <a:spcAft>
                <a:spcPct val="0"/>
              </a:spcAft>
              <a:defRPr sz="1500">
                <a:solidFill>
                  <a:schemeClr val="tx1"/>
                </a:solidFill>
                <a:latin typeface="Calibri" pitchFamily="34" charset="0"/>
              </a:defRPr>
            </a:lvl6pPr>
            <a:lvl7pPr marL="2926331" indent="-225102" eaLnBrk="0" fontAlgn="base" hangingPunct="0">
              <a:spcBef>
                <a:spcPct val="30000"/>
              </a:spcBef>
              <a:spcAft>
                <a:spcPct val="0"/>
              </a:spcAft>
              <a:defRPr sz="1500">
                <a:solidFill>
                  <a:schemeClr val="tx1"/>
                </a:solidFill>
                <a:latin typeface="Calibri" pitchFamily="34" charset="0"/>
              </a:defRPr>
            </a:lvl7pPr>
            <a:lvl8pPr marL="3376536" indent="-225102" eaLnBrk="0" fontAlgn="base" hangingPunct="0">
              <a:spcBef>
                <a:spcPct val="30000"/>
              </a:spcBef>
              <a:spcAft>
                <a:spcPct val="0"/>
              </a:spcAft>
              <a:defRPr sz="1500">
                <a:solidFill>
                  <a:schemeClr val="tx1"/>
                </a:solidFill>
                <a:latin typeface="Calibri" pitchFamily="34" charset="0"/>
              </a:defRPr>
            </a:lvl8pPr>
            <a:lvl9pPr marL="3826741" indent="-225102" eaLnBrk="0" fontAlgn="base" hangingPunct="0">
              <a:spcBef>
                <a:spcPct val="30000"/>
              </a:spcBef>
              <a:spcAft>
                <a:spcPct val="0"/>
              </a:spcAft>
              <a:defRPr sz="1500">
                <a:solidFill>
                  <a:schemeClr val="tx1"/>
                </a:solidFill>
                <a:latin typeface="Calibri" pitchFamily="34" charset="0"/>
              </a:defRPr>
            </a:lvl9pPr>
          </a:lstStyle>
          <a:p>
            <a:pPr eaLnBrk="1" hangingPunct="1">
              <a:spcBef>
                <a:spcPct val="0"/>
              </a:spcBef>
            </a:pPr>
            <a:fld id="{EDB9D8A5-6C48-47EA-96F0-71C3851C44F1}" type="slidenum">
              <a:rPr lang="en-US" altLang="en-US" sz="1200">
                <a:solidFill>
                  <a:prstClr val="black"/>
                </a:solidFill>
              </a:rPr>
              <a:pPr eaLnBrk="1" hangingPunct="1">
                <a:spcBef>
                  <a:spcPct val="0"/>
                </a:spcBef>
              </a:pPr>
              <a:t>1</a:t>
            </a:fld>
            <a:endParaRPr lang="en-US" altLang="en-US" sz="1200">
              <a:solidFill>
                <a:prstClr val="black"/>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xfrm>
            <a:off x="381000" y="684213"/>
            <a:ext cx="6096000" cy="3430587"/>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194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500">
                <a:solidFill>
                  <a:schemeClr val="tx1"/>
                </a:solidFill>
                <a:latin typeface="Calibri" pitchFamily="34" charset="0"/>
              </a:defRPr>
            </a:lvl1pPr>
            <a:lvl2pPr marL="731583" indent="-281378" eaLnBrk="0" hangingPunct="0">
              <a:spcBef>
                <a:spcPct val="30000"/>
              </a:spcBef>
              <a:defRPr sz="1500">
                <a:solidFill>
                  <a:schemeClr val="tx1"/>
                </a:solidFill>
                <a:latin typeface="Calibri" pitchFamily="34" charset="0"/>
              </a:defRPr>
            </a:lvl2pPr>
            <a:lvl3pPr marL="1125512" indent="-225102" eaLnBrk="0" hangingPunct="0">
              <a:spcBef>
                <a:spcPct val="30000"/>
              </a:spcBef>
              <a:defRPr sz="1500">
                <a:solidFill>
                  <a:schemeClr val="tx1"/>
                </a:solidFill>
                <a:latin typeface="Calibri" pitchFamily="34" charset="0"/>
              </a:defRPr>
            </a:lvl3pPr>
            <a:lvl4pPr marL="1575717" indent="-225102" eaLnBrk="0" hangingPunct="0">
              <a:spcBef>
                <a:spcPct val="30000"/>
              </a:spcBef>
              <a:defRPr sz="1500">
                <a:solidFill>
                  <a:schemeClr val="tx1"/>
                </a:solidFill>
                <a:latin typeface="Calibri" pitchFamily="34" charset="0"/>
              </a:defRPr>
            </a:lvl4pPr>
            <a:lvl5pPr marL="2025922" indent="-225102" eaLnBrk="0" hangingPunct="0">
              <a:spcBef>
                <a:spcPct val="30000"/>
              </a:spcBef>
              <a:defRPr sz="1500">
                <a:solidFill>
                  <a:schemeClr val="tx1"/>
                </a:solidFill>
                <a:latin typeface="Calibri" pitchFamily="34" charset="0"/>
              </a:defRPr>
            </a:lvl5pPr>
            <a:lvl6pPr marL="2476127" indent="-225102" eaLnBrk="0" fontAlgn="base" hangingPunct="0">
              <a:spcBef>
                <a:spcPct val="30000"/>
              </a:spcBef>
              <a:spcAft>
                <a:spcPct val="0"/>
              </a:spcAft>
              <a:defRPr sz="1500">
                <a:solidFill>
                  <a:schemeClr val="tx1"/>
                </a:solidFill>
                <a:latin typeface="Calibri" pitchFamily="34" charset="0"/>
              </a:defRPr>
            </a:lvl6pPr>
            <a:lvl7pPr marL="2926331" indent="-225102" eaLnBrk="0" fontAlgn="base" hangingPunct="0">
              <a:spcBef>
                <a:spcPct val="30000"/>
              </a:spcBef>
              <a:spcAft>
                <a:spcPct val="0"/>
              </a:spcAft>
              <a:defRPr sz="1500">
                <a:solidFill>
                  <a:schemeClr val="tx1"/>
                </a:solidFill>
                <a:latin typeface="Calibri" pitchFamily="34" charset="0"/>
              </a:defRPr>
            </a:lvl7pPr>
            <a:lvl8pPr marL="3376536" indent="-225102" eaLnBrk="0" fontAlgn="base" hangingPunct="0">
              <a:spcBef>
                <a:spcPct val="30000"/>
              </a:spcBef>
              <a:spcAft>
                <a:spcPct val="0"/>
              </a:spcAft>
              <a:defRPr sz="1500">
                <a:solidFill>
                  <a:schemeClr val="tx1"/>
                </a:solidFill>
                <a:latin typeface="Calibri" pitchFamily="34" charset="0"/>
              </a:defRPr>
            </a:lvl8pPr>
            <a:lvl9pPr marL="3826741" indent="-225102" eaLnBrk="0" fontAlgn="base" hangingPunct="0">
              <a:spcBef>
                <a:spcPct val="30000"/>
              </a:spcBef>
              <a:spcAft>
                <a:spcPct val="0"/>
              </a:spcAft>
              <a:defRPr sz="1500">
                <a:solidFill>
                  <a:schemeClr val="tx1"/>
                </a:solidFill>
                <a:latin typeface="Calibri" pitchFamily="34" charset="0"/>
              </a:defRPr>
            </a:lvl9pPr>
          </a:lstStyle>
          <a:p>
            <a:pPr eaLnBrk="1" hangingPunct="1">
              <a:spcBef>
                <a:spcPct val="0"/>
              </a:spcBef>
            </a:pPr>
            <a:fld id="{AC35DDD2-DA16-41B0-A1A2-328B56512B27}" type="slidenum">
              <a:rPr lang="en-US" altLang="en-US" sz="1200">
                <a:solidFill>
                  <a:prstClr val="black"/>
                </a:solidFill>
              </a:rPr>
              <a:pPr eaLnBrk="1" hangingPunct="1">
                <a:spcBef>
                  <a:spcPct val="0"/>
                </a:spcBef>
              </a:pPr>
              <a:t>3</a:t>
            </a:fld>
            <a:endParaRPr lang="en-US" altLang="en-US" sz="1200">
              <a:solidFill>
                <a:prstClr val="black"/>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xfrm>
            <a:off x="381000" y="684213"/>
            <a:ext cx="6096000" cy="3430587"/>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204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500">
                <a:solidFill>
                  <a:schemeClr val="tx1"/>
                </a:solidFill>
                <a:latin typeface="Calibri" pitchFamily="34" charset="0"/>
              </a:defRPr>
            </a:lvl1pPr>
            <a:lvl2pPr marL="731583" indent="-281378" eaLnBrk="0" hangingPunct="0">
              <a:spcBef>
                <a:spcPct val="30000"/>
              </a:spcBef>
              <a:defRPr sz="1500">
                <a:solidFill>
                  <a:schemeClr val="tx1"/>
                </a:solidFill>
                <a:latin typeface="Calibri" pitchFamily="34" charset="0"/>
              </a:defRPr>
            </a:lvl2pPr>
            <a:lvl3pPr marL="1125512" indent="-225102" eaLnBrk="0" hangingPunct="0">
              <a:spcBef>
                <a:spcPct val="30000"/>
              </a:spcBef>
              <a:defRPr sz="1500">
                <a:solidFill>
                  <a:schemeClr val="tx1"/>
                </a:solidFill>
                <a:latin typeface="Calibri" pitchFamily="34" charset="0"/>
              </a:defRPr>
            </a:lvl3pPr>
            <a:lvl4pPr marL="1575717" indent="-225102" eaLnBrk="0" hangingPunct="0">
              <a:spcBef>
                <a:spcPct val="30000"/>
              </a:spcBef>
              <a:defRPr sz="1500">
                <a:solidFill>
                  <a:schemeClr val="tx1"/>
                </a:solidFill>
                <a:latin typeface="Calibri" pitchFamily="34" charset="0"/>
              </a:defRPr>
            </a:lvl4pPr>
            <a:lvl5pPr marL="2025922" indent="-225102" eaLnBrk="0" hangingPunct="0">
              <a:spcBef>
                <a:spcPct val="30000"/>
              </a:spcBef>
              <a:defRPr sz="1500">
                <a:solidFill>
                  <a:schemeClr val="tx1"/>
                </a:solidFill>
                <a:latin typeface="Calibri" pitchFamily="34" charset="0"/>
              </a:defRPr>
            </a:lvl5pPr>
            <a:lvl6pPr marL="2476127" indent="-225102" eaLnBrk="0" fontAlgn="base" hangingPunct="0">
              <a:spcBef>
                <a:spcPct val="30000"/>
              </a:spcBef>
              <a:spcAft>
                <a:spcPct val="0"/>
              </a:spcAft>
              <a:defRPr sz="1500">
                <a:solidFill>
                  <a:schemeClr val="tx1"/>
                </a:solidFill>
                <a:latin typeface="Calibri" pitchFamily="34" charset="0"/>
              </a:defRPr>
            </a:lvl6pPr>
            <a:lvl7pPr marL="2926331" indent="-225102" eaLnBrk="0" fontAlgn="base" hangingPunct="0">
              <a:spcBef>
                <a:spcPct val="30000"/>
              </a:spcBef>
              <a:spcAft>
                <a:spcPct val="0"/>
              </a:spcAft>
              <a:defRPr sz="1500">
                <a:solidFill>
                  <a:schemeClr val="tx1"/>
                </a:solidFill>
                <a:latin typeface="Calibri" pitchFamily="34" charset="0"/>
              </a:defRPr>
            </a:lvl7pPr>
            <a:lvl8pPr marL="3376536" indent="-225102" eaLnBrk="0" fontAlgn="base" hangingPunct="0">
              <a:spcBef>
                <a:spcPct val="30000"/>
              </a:spcBef>
              <a:spcAft>
                <a:spcPct val="0"/>
              </a:spcAft>
              <a:defRPr sz="1500">
                <a:solidFill>
                  <a:schemeClr val="tx1"/>
                </a:solidFill>
                <a:latin typeface="Calibri" pitchFamily="34" charset="0"/>
              </a:defRPr>
            </a:lvl8pPr>
            <a:lvl9pPr marL="3826741" indent="-225102" eaLnBrk="0" fontAlgn="base" hangingPunct="0">
              <a:spcBef>
                <a:spcPct val="30000"/>
              </a:spcBef>
              <a:spcAft>
                <a:spcPct val="0"/>
              </a:spcAft>
              <a:defRPr sz="1500">
                <a:solidFill>
                  <a:schemeClr val="tx1"/>
                </a:solidFill>
                <a:latin typeface="Calibri" pitchFamily="34" charset="0"/>
              </a:defRPr>
            </a:lvl9pPr>
          </a:lstStyle>
          <a:p>
            <a:pPr eaLnBrk="1" hangingPunct="1">
              <a:spcBef>
                <a:spcPct val="0"/>
              </a:spcBef>
            </a:pPr>
            <a:fld id="{325DD9F4-8CB7-4057-A643-57A869DF4431}" type="slidenum">
              <a:rPr lang="en-US" altLang="en-US" sz="1200">
                <a:solidFill>
                  <a:prstClr val="black"/>
                </a:solidFill>
              </a:rPr>
              <a:pPr eaLnBrk="1" hangingPunct="1">
                <a:spcBef>
                  <a:spcPct val="0"/>
                </a:spcBef>
              </a:pPr>
              <a:t>5</a:t>
            </a:fld>
            <a:endParaRPr lang="en-US" altLang="en-US" sz="1200">
              <a:solidFill>
                <a:prstClr val="black"/>
              </a:solidFil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xfrm>
            <a:off x="381000" y="684213"/>
            <a:ext cx="6096000" cy="3430587"/>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215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500">
                <a:solidFill>
                  <a:schemeClr val="tx1"/>
                </a:solidFill>
                <a:latin typeface="Calibri" pitchFamily="34" charset="0"/>
              </a:defRPr>
            </a:lvl1pPr>
            <a:lvl2pPr marL="731583" indent="-281378" eaLnBrk="0" hangingPunct="0">
              <a:spcBef>
                <a:spcPct val="30000"/>
              </a:spcBef>
              <a:defRPr sz="1500">
                <a:solidFill>
                  <a:schemeClr val="tx1"/>
                </a:solidFill>
                <a:latin typeface="Calibri" pitchFamily="34" charset="0"/>
              </a:defRPr>
            </a:lvl2pPr>
            <a:lvl3pPr marL="1125512" indent="-225102" eaLnBrk="0" hangingPunct="0">
              <a:spcBef>
                <a:spcPct val="30000"/>
              </a:spcBef>
              <a:defRPr sz="1500">
                <a:solidFill>
                  <a:schemeClr val="tx1"/>
                </a:solidFill>
                <a:latin typeface="Calibri" pitchFamily="34" charset="0"/>
              </a:defRPr>
            </a:lvl3pPr>
            <a:lvl4pPr marL="1575717" indent="-225102" eaLnBrk="0" hangingPunct="0">
              <a:spcBef>
                <a:spcPct val="30000"/>
              </a:spcBef>
              <a:defRPr sz="1500">
                <a:solidFill>
                  <a:schemeClr val="tx1"/>
                </a:solidFill>
                <a:latin typeface="Calibri" pitchFamily="34" charset="0"/>
              </a:defRPr>
            </a:lvl4pPr>
            <a:lvl5pPr marL="2025922" indent="-225102" eaLnBrk="0" hangingPunct="0">
              <a:spcBef>
                <a:spcPct val="30000"/>
              </a:spcBef>
              <a:defRPr sz="1500">
                <a:solidFill>
                  <a:schemeClr val="tx1"/>
                </a:solidFill>
                <a:latin typeface="Calibri" pitchFamily="34" charset="0"/>
              </a:defRPr>
            </a:lvl5pPr>
            <a:lvl6pPr marL="2476127" indent="-225102" eaLnBrk="0" fontAlgn="base" hangingPunct="0">
              <a:spcBef>
                <a:spcPct val="30000"/>
              </a:spcBef>
              <a:spcAft>
                <a:spcPct val="0"/>
              </a:spcAft>
              <a:defRPr sz="1500">
                <a:solidFill>
                  <a:schemeClr val="tx1"/>
                </a:solidFill>
                <a:latin typeface="Calibri" pitchFamily="34" charset="0"/>
              </a:defRPr>
            </a:lvl6pPr>
            <a:lvl7pPr marL="2926331" indent="-225102" eaLnBrk="0" fontAlgn="base" hangingPunct="0">
              <a:spcBef>
                <a:spcPct val="30000"/>
              </a:spcBef>
              <a:spcAft>
                <a:spcPct val="0"/>
              </a:spcAft>
              <a:defRPr sz="1500">
                <a:solidFill>
                  <a:schemeClr val="tx1"/>
                </a:solidFill>
                <a:latin typeface="Calibri" pitchFamily="34" charset="0"/>
              </a:defRPr>
            </a:lvl7pPr>
            <a:lvl8pPr marL="3376536" indent="-225102" eaLnBrk="0" fontAlgn="base" hangingPunct="0">
              <a:spcBef>
                <a:spcPct val="30000"/>
              </a:spcBef>
              <a:spcAft>
                <a:spcPct val="0"/>
              </a:spcAft>
              <a:defRPr sz="1500">
                <a:solidFill>
                  <a:schemeClr val="tx1"/>
                </a:solidFill>
                <a:latin typeface="Calibri" pitchFamily="34" charset="0"/>
              </a:defRPr>
            </a:lvl8pPr>
            <a:lvl9pPr marL="3826741" indent="-225102" eaLnBrk="0" fontAlgn="base" hangingPunct="0">
              <a:spcBef>
                <a:spcPct val="30000"/>
              </a:spcBef>
              <a:spcAft>
                <a:spcPct val="0"/>
              </a:spcAft>
              <a:defRPr sz="1500">
                <a:solidFill>
                  <a:schemeClr val="tx1"/>
                </a:solidFill>
                <a:latin typeface="Calibri" pitchFamily="34" charset="0"/>
              </a:defRPr>
            </a:lvl9pPr>
          </a:lstStyle>
          <a:p>
            <a:pPr eaLnBrk="1" hangingPunct="1">
              <a:spcBef>
                <a:spcPct val="0"/>
              </a:spcBef>
            </a:pPr>
            <a:fld id="{AB12426C-6E48-47F5-B96B-F3CB4F27A9D2}" type="slidenum">
              <a:rPr lang="en-US" altLang="en-US" sz="1200">
                <a:solidFill>
                  <a:prstClr val="black"/>
                </a:solidFill>
              </a:rPr>
              <a:pPr eaLnBrk="1" hangingPunct="1">
                <a:spcBef>
                  <a:spcPct val="0"/>
                </a:spcBef>
              </a:pPr>
              <a:t>10</a:t>
            </a:fld>
            <a:endParaRPr lang="en-US" altLang="en-US" sz="1200">
              <a:solidFill>
                <a:prstClr val="black"/>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xfrm>
            <a:off x="381000" y="684213"/>
            <a:ext cx="6096000" cy="3430587"/>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225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500">
                <a:solidFill>
                  <a:schemeClr val="tx1"/>
                </a:solidFill>
                <a:latin typeface="Calibri" pitchFamily="34" charset="0"/>
              </a:defRPr>
            </a:lvl1pPr>
            <a:lvl2pPr marL="731583" indent="-281378" eaLnBrk="0" hangingPunct="0">
              <a:spcBef>
                <a:spcPct val="30000"/>
              </a:spcBef>
              <a:defRPr sz="1500">
                <a:solidFill>
                  <a:schemeClr val="tx1"/>
                </a:solidFill>
                <a:latin typeface="Calibri" pitchFamily="34" charset="0"/>
              </a:defRPr>
            </a:lvl2pPr>
            <a:lvl3pPr marL="1125512" indent="-225102" eaLnBrk="0" hangingPunct="0">
              <a:spcBef>
                <a:spcPct val="30000"/>
              </a:spcBef>
              <a:defRPr sz="1500">
                <a:solidFill>
                  <a:schemeClr val="tx1"/>
                </a:solidFill>
                <a:latin typeface="Calibri" pitchFamily="34" charset="0"/>
              </a:defRPr>
            </a:lvl3pPr>
            <a:lvl4pPr marL="1575717" indent="-225102" eaLnBrk="0" hangingPunct="0">
              <a:spcBef>
                <a:spcPct val="30000"/>
              </a:spcBef>
              <a:defRPr sz="1500">
                <a:solidFill>
                  <a:schemeClr val="tx1"/>
                </a:solidFill>
                <a:latin typeface="Calibri" pitchFamily="34" charset="0"/>
              </a:defRPr>
            </a:lvl4pPr>
            <a:lvl5pPr marL="2025922" indent="-225102" eaLnBrk="0" hangingPunct="0">
              <a:spcBef>
                <a:spcPct val="30000"/>
              </a:spcBef>
              <a:defRPr sz="1500">
                <a:solidFill>
                  <a:schemeClr val="tx1"/>
                </a:solidFill>
                <a:latin typeface="Calibri" pitchFamily="34" charset="0"/>
              </a:defRPr>
            </a:lvl5pPr>
            <a:lvl6pPr marL="2476127" indent="-225102" eaLnBrk="0" fontAlgn="base" hangingPunct="0">
              <a:spcBef>
                <a:spcPct val="30000"/>
              </a:spcBef>
              <a:spcAft>
                <a:spcPct val="0"/>
              </a:spcAft>
              <a:defRPr sz="1500">
                <a:solidFill>
                  <a:schemeClr val="tx1"/>
                </a:solidFill>
                <a:latin typeface="Calibri" pitchFamily="34" charset="0"/>
              </a:defRPr>
            </a:lvl6pPr>
            <a:lvl7pPr marL="2926331" indent="-225102" eaLnBrk="0" fontAlgn="base" hangingPunct="0">
              <a:spcBef>
                <a:spcPct val="30000"/>
              </a:spcBef>
              <a:spcAft>
                <a:spcPct val="0"/>
              </a:spcAft>
              <a:defRPr sz="1500">
                <a:solidFill>
                  <a:schemeClr val="tx1"/>
                </a:solidFill>
                <a:latin typeface="Calibri" pitchFamily="34" charset="0"/>
              </a:defRPr>
            </a:lvl7pPr>
            <a:lvl8pPr marL="3376536" indent="-225102" eaLnBrk="0" fontAlgn="base" hangingPunct="0">
              <a:spcBef>
                <a:spcPct val="30000"/>
              </a:spcBef>
              <a:spcAft>
                <a:spcPct val="0"/>
              </a:spcAft>
              <a:defRPr sz="1500">
                <a:solidFill>
                  <a:schemeClr val="tx1"/>
                </a:solidFill>
                <a:latin typeface="Calibri" pitchFamily="34" charset="0"/>
              </a:defRPr>
            </a:lvl8pPr>
            <a:lvl9pPr marL="3826741" indent="-225102" eaLnBrk="0" fontAlgn="base" hangingPunct="0">
              <a:spcBef>
                <a:spcPct val="30000"/>
              </a:spcBef>
              <a:spcAft>
                <a:spcPct val="0"/>
              </a:spcAft>
              <a:defRPr sz="1500">
                <a:solidFill>
                  <a:schemeClr val="tx1"/>
                </a:solidFill>
                <a:latin typeface="Calibri" pitchFamily="34" charset="0"/>
              </a:defRPr>
            </a:lvl9pPr>
          </a:lstStyle>
          <a:p>
            <a:pPr eaLnBrk="1" hangingPunct="1">
              <a:spcBef>
                <a:spcPct val="0"/>
              </a:spcBef>
            </a:pPr>
            <a:fld id="{263FC50B-14FC-419F-AA51-D7DEE675FB3F}" type="slidenum">
              <a:rPr lang="en-US" altLang="en-US" sz="1200">
                <a:solidFill>
                  <a:prstClr val="black"/>
                </a:solidFill>
              </a:rPr>
              <a:pPr eaLnBrk="1" hangingPunct="1">
                <a:spcBef>
                  <a:spcPct val="0"/>
                </a:spcBef>
              </a:pPr>
              <a:t>11</a:t>
            </a:fld>
            <a:endParaRPr lang="en-US" altLang="en-US" sz="1200">
              <a:solidFill>
                <a:prstClr val="black"/>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xfrm>
            <a:off x="381000" y="684213"/>
            <a:ext cx="6096000" cy="3430587"/>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235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500">
                <a:solidFill>
                  <a:schemeClr val="tx1"/>
                </a:solidFill>
                <a:latin typeface="Calibri" pitchFamily="34" charset="0"/>
              </a:defRPr>
            </a:lvl1pPr>
            <a:lvl2pPr marL="731583" indent="-281378" eaLnBrk="0" hangingPunct="0">
              <a:spcBef>
                <a:spcPct val="30000"/>
              </a:spcBef>
              <a:defRPr sz="1500">
                <a:solidFill>
                  <a:schemeClr val="tx1"/>
                </a:solidFill>
                <a:latin typeface="Calibri" pitchFamily="34" charset="0"/>
              </a:defRPr>
            </a:lvl2pPr>
            <a:lvl3pPr marL="1125512" indent="-225102" eaLnBrk="0" hangingPunct="0">
              <a:spcBef>
                <a:spcPct val="30000"/>
              </a:spcBef>
              <a:defRPr sz="1500">
                <a:solidFill>
                  <a:schemeClr val="tx1"/>
                </a:solidFill>
                <a:latin typeface="Calibri" pitchFamily="34" charset="0"/>
              </a:defRPr>
            </a:lvl3pPr>
            <a:lvl4pPr marL="1575717" indent="-225102" eaLnBrk="0" hangingPunct="0">
              <a:spcBef>
                <a:spcPct val="30000"/>
              </a:spcBef>
              <a:defRPr sz="1500">
                <a:solidFill>
                  <a:schemeClr val="tx1"/>
                </a:solidFill>
                <a:latin typeface="Calibri" pitchFamily="34" charset="0"/>
              </a:defRPr>
            </a:lvl4pPr>
            <a:lvl5pPr marL="2025922" indent="-225102" eaLnBrk="0" hangingPunct="0">
              <a:spcBef>
                <a:spcPct val="30000"/>
              </a:spcBef>
              <a:defRPr sz="1500">
                <a:solidFill>
                  <a:schemeClr val="tx1"/>
                </a:solidFill>
                <a:latin typeface="Calibri" pitchFamily="34" charset="0"/>
              </a:defRPr>
            </a:lvl5pPr>
            <a:lvl6pPr marL="2476127" indent="-225102" eaLnBrk="0" fontAlgn="base" hangingPunct="0">
              <a:spcBef>
                <a:spcPct val="30000"/>
              </a:spcBef>
              <a:spcAft>
                <a:spcPct val="0"/>
              </a:spcAft>
              <a:defRPr sz="1500">
                <a:solidFill>
                  <a:schemeClr val="tx1"/>
                </a:solidFill>
                <a:latin typeface="Calibri" pitchFamily="34" charset="0"/>
              </a:defRPr>
            </a:lvl6pPr>
            <a:lvl7pPr marL="2926331" indent="-225102" eaLnBrk="0" fontAlgn="base" hangingPunct="0">
              <a:spcBef>
                <a:spcPct val="30000"/>
              </a:spcBef>
              <a:spcAft>
                <a:spcPct val="0"/>
              </a:spcAft>
              <a:defRPr sz="1500">
                <a:solidFill>
                  <a:schemeClr val="tx1"/>
                </a:solidFill>
                <a:latin typeface="Calibri" pitchFamily="34" charset="0"/>
              </a:defRPr>
            </a:lvl7pPr>
            <a:lvl8pPr marL="3376536" indent="-225102" eaLnBrk="0" fontAlgn="base" hangingPunct="0">
              <a:spcBef>
                <a:spcPct val="30000"/>
              </a:spcBef>
              <a:spcAft>
                <a:spcPct val="0"/>
              </a:spcAft>
              <a:defRPr sz="1500">
                <a:solidFill>
                  <a:schemeClr val="tx1"/>
                </a:solidFill>
                <a:latin typeface="Calibri" pitchFamily="34" charset="0"/>
              </a:defRPr>
            </a:lvl8pPr>
            <a:lvl9pPr marL="3826741" indent="-225102" eaLnBrk="0" fontAlgn="base" hangingPunct="0">
              <a:spcBef>
                <a:spcPct val="30000"/>
              </a:spcBef>
              <a:spcAft>
                <a:spcPct val="0"/>
              </a:spcAft>
              <a:defRPr sz="1500">
                <a:solidFill>
                  <a:schemeClr val="tx1"/>
                </a:solidFill>
                <a:latin typeface="Calibri" pitchFamily="34" charset="0"/>
              </a:defRPr>
            </a:lvl9pPr>
          </a:lstStyle>
          <a:p>
            <a:pPr eaLnBrk="1" hangingPunct="1">
              <a:spcBef>
                <a:spcPct val="0"/>
              </a:spcBef>
            </a:pPr>
            <a:fld id="{3F54E62A-99D7-4AB5-97E0-CAE06DF8EB53}" type="slidenum">
              <a:rPr lang="en-US" altLang="en-US" sz="1200">
                <a:solidFill>
                  <a:prstClr val="black"/>
                </a:solidFill>
              </a:rPr>
              <a:pPr eaLnBrk="1" hangingPunct="1">
                <a:spcBef>
                  <a:spcPct val="0"/>
                </a:spcBef>
              </a:pPr>
              <a:t>12</a:t>
            </a:fld>
            <a:endParaRPr lang="en-US" altLang="en-US" sz="1200">
              <a:solidFill>
                <a:prstClr val="black"/>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21"/>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08185" indent="0" algn="ctr">
              <a:buNone/>
              <a:defRPr>
                <a:solidFill>
                  <a:schemeClr val="tx1">
                    <a:tint val="75000"/>
                  </a:schemeClr>
                </a:solidFill>
              </a:defRPr>
            </a:lvl2pPr>
            <a:lvl3pPr marL="816369" indent="0" algn="ctr">
              <a:buNone/>
              <a:defRPr>
                <a:solidFill>
                  <a:schemeClr val="tx1">
                    <a:tint val="75000"/>
                  </a:schemeClr>
                </a:solidFill>
              </a:defRPr>
            </a:lvl3pPr>
            <a:lvl4pPr marL="1224554" indent="0" algn="ctr">
              <a:buNone/>
              <a:defRPr>
                <a:solidFill>
                  <a:schemeClr val="tx1">
                    <a:tint val="75000"/>
                  </a:schemeClr>
                </a:solidFill>
              </a:defRPr>
            </a:lvl4pPr>
            <a:lvl5pPr marL="1632738" indent="0" algn="ctr">
              <a:buNone/>
              <a:defRPr>
                <a:solidFill>
                  <a:schemeClr val="tx1">
                    <a:tint val="75000"/>
                  </a:schemeClr>
                </a:solidFill>
              </a:defRPr>
            </a:lvl5pPr>
            <a:lvl6pPr marL="2040924" indent="0" algn="ctr">
              <a:buNone/>
              <a:defRPr>
                <a:solidFill>
                  <a:schemeClr val="tx1">
                    <a:tint val="75000"/>
                  </a:schemeClr>
                </a:solidFill>
              </a:defRPr>
            </a:lvl6pPr>
            <a:lvl7pPr marL="2449108" indent="0" algn="ctr">
              <a:buNone/>
              <a:defRPr>
                <a:solidFill>
                  <a:schemeClr val="tx1">
                    <a:tint val="75000"/>
                  </a:schemeClr>
                </a:solidFill>
              </a:defRPr>
            </a:lvl7pPr>
            <a:lvl8pPr marL="2857293" indent="0" algn="ctr">
              <a:buNone/>
              <a:defRPr>
                <a:solidFill>
                  <a:schemeClr val="tx1">
                    <a:tint val="75000"/>
                  </a:schemeClr>
                </a:solidFill>
              </a:defRPr>
            </a:lvl8pPr>
            <a:lvl9pPr marL="326547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5B0B3BBD-1D67-448D-919F-9C3655FBFAF6}" type="datetime1">
              <a:rPr lang="en-US">
                <a:solidFill>
                  <a:prstClr val="black">
                    <a:tint val="75000"/>
                  </a:prstClr>
                </a:solidFill>
              </a:rPr>
              <a:pPr>
                <a:defRPr/>
              </a:pPr>
              <a:t>6/16/2015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860AC238-D39C-4BCD-8A85-3823C94D7554}"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9086305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8C00FD3B-173F-4499-8DB3-476DE4EED6B3}" type="datetime1">
              <a:rPr lang="en-US">
                <a:solidFill>
                  <a:prstClr val="black">
                    <a:tint val="75000"/>
                  </a:prstClr>
                </a:solidFill>
              </a:rPr>
              <a:pPr>
                <a:defRPr/>
              </a:pPr>
              <a:t>6/16/2015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348CD7EC-8877-4CD2-B95F-0569F87581A6}"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1901085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EE64A27D-FA28-4130-9136-F1B1A5AD3B8C}" type="datetime1">
              <a:rPr lang="en-US">
                <a:solidFill>
                  <a:prstClr val="black">
                    <a:tint val="75000"/>
                  </a:prstClr>
                </a:solidFill>
              </a:rPr>
              <a:pPr>
                <a:defRPr/>
              </a:pPr>
              <a:t>6/16/2015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4C212089-9482-42BA-A8A9-C725379B3C18}"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9008223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37F4300F-1BC2-4EFF-A56B-E1D9EC7F6939}" type="datetime1">
              <a:rPr lang="en-US">
                <a:solidFill>
                  <a:prstClr val="black">
                    <a:tint val="75000"/>
                  </a:prstClr>
                </a:solidFill>
              </a:rPr>
              <a:pPr>
                <a:defRPr/>
              </a:pPr>
              <a:t>6/16/2015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96EA476D-43BE-4247-AB2D-04A0DC3A954C}"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0297951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36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7"/>
            <a:ext cx="7772400" cy="1125140"/>
          </a:xfrm>
        </p:spPr>
        <p:txBody>
          <a:bodyPr anchor="b"/>
          <a:lstStyle>
            <a:lvl1pPr marL="0" indent="0">
              <a:buNone/>
              <a:defRPr sz="1800">
                <a:solidFill>
                  <a:schemeClr val="tx1">
                    <a:tint val="75000"/>
                  </a:schemeClr>
                </a:solidFill>
              </a:defRPr>
            </a:lvl1pPr>
            <a:lvl2pPr marL="408185" indent="0">
              <a:buNone/>
              <a:defRPr sz="1600">
                <a:solidFill>
                  <a:schemeClr val="tx1">
                    <a:tint val="75000"/>
                  </a:schemeClr>
                </a:solidFill>
              </a:defRPr>
            </a:lvl2pPr>
            <a:lvl3pPr marL="816369" indent="0">
              <a:buNone/>
              <a:defRPr sz="1400">
                <a:solidFill>
                  <a:schemeClr val="tx1">
                    <a:tint val="75000"/>
                  </a:schemeClr>
                </a:solidFill>
              </a:defRPr>
            </a:lvl3pPr>
            <a:lvl4pPr marL="1224554" indent="0">
              <a:buNone/>
              <a:defRPr sz="1300">
                <a:solidFill>
                  <a:schemeClr val="tx1">
                    <a:tint val="75000"/>
                  </a:schemeClr>
                </a:solidFill>
              </a:defRPr>
            </a:lvl4pPr>
            <a:lvl5pPr marL="1632738" indent="0">
              <a:buNone/>
              <a:defRPr sz="1300">
                <a:solidFill>
                  <a:schemeClr val="tx1">
                    <a:tint val="75000"/>
                  </a:schemeClr>
                </a:solidFill>
              </a:defRPr>
            </a:lvl5pPr>
            <a:lvl6pPr marL="2040924" indent="0">
              <a:buNone/>
              <a:defRPr sz="1300">
                <a:solidFill>
                  <a:schemeClr val="tx1">
                    <a:tint val="75000"/>
                  </a:schemeClr>
                </a:solidFill>
              </a:defRPr>
            </a:lvl6pPr>
            <a:lvl7pPr marL="2449108" indent="0">
              <a:buNone/>
              <a:defRPr sz="1300">
                <a:solidFill>
                  <a:schemeClr val="tx1">
                    <a:tint val="75000"/>
                  </a:schemeClr>
                </a:solidFill>
              </a:defRPr>
            </a:lvl7pPr>
            <a:lvl8pPr marL="2857293" indent="0">
              <a:buNone/>
              <a:defRPr sz="1300">
                <a:solidFill>
                  <a:schemeClr val="tx1">
                    <a:tint val="75000"/>
                  </a:schemeClr>
                </a:solidFill>
              </a:defRPr>
            </a:lvl8pPr>
            <a:lvl9pPr marL="3265478" indent="0">
              <a:buNone/>
              <a:defRPr sz="13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33C80177-5D38-4E3F-8DF4-4DCC7D5B6C9D}" type="datetime1">
              <a:rPr lang="en-US">
                <a:solidFill>
                  <a:prstClr val="black">
                    <a:tint val="75000"/>
                  </a:prstClr>
                </a:solidFill>
              </a:rPr>
              <a:pPr>
                <a:defRPr/>
              </a:pPr>
              <a:t>6/16/2015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0F6B357D-3167-482F-9122-3EF01FBDD291}"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5830377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00151"/>
            <a:ext cx="4038600" cy="3394472"/>
          </a:xfrm>
        </p:spPr>
        <p:txBody>
          <a:bodyPr/>
          <a:lstStyle>
            <a:lvl1pPr>
              <a:defRPr sz="2500"/>
            </a:lvl1pPr>
            <a:lvl2pPr>
              <a:defRPr sz="21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00151"/>
            <a:ext cx="4038600" cy="3394472"/>
          </a:xfrm>
        </p:spPr>
        <p:txBody>
          <a:bodyPr/>
          <a:lstStyle>
            <a:lvl1pPr>
              <a:defRPr sz="2500"/>
            </a:lvl1pPr>
            <a:lvl2pPr>
              <a:defRPr sz="21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40EB3709-61C8-43C0-9838-A449D457C615}" type="datetime1">
              <a:rPr lang="en-US">
                <a:solidFill>
                  <a:prstClr val="black">
                    <a:tint val="75000"/>
                  </a:prstClr>
                </a:solidFill>
              </a:rPr>
              <a:pPr>
                <a:defRPr/>
              </a:pPr>
              <a:t>6/16/2015</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EDD48B5F-2460-4537-8870-FB32C711C3FE}"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9526260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100" b="1"/>
            </a:lvl1pPr>
            <a:lvl2pPr marL="408185" indent="0">
              <a:buNone/>
              <a:defRPr sz="1800" b="1"/>
            </a:lvl2pPr>
            <a:lvl3pPr marL="816369" indent="0">
              <a:buNone/>
              <a:defRPr sz="1600" b="1"/>
            </a:lvl3pPr>
            <a:lvl4pPr marL="1224554" indent="0">
              <a:buNone/>
              <a:defRPr sz="1400" b="1"/>
            </a:lvl4pPr>
            <a:lvl5pPr marL="1632738" indent="0">
              <a:buNone/>
              <a:defRPr sz="1400" b="1"/>
            </a:lvl5pPr>
            <a:lvl6pPr marL="2040924" indent="0">
              <a:buNone/>
              <a:defRPr sz="1400" b="1"/>
            </a:lvl6pPr>
            <a:lvl7pPr marL="2449108" indent="0">
              <a:buNone/>
              <a:defRPr sz="1400" b="1"/>
            </a:lvl7pPr>
            <a:lvl8pPr marL="2857293" indent="0">
              <a:buNone/>
              <a:defRPr sz="1400" b="1"/>
            </a:lvl8pPr>
            <a:lvl9pPr marL="3265478" indent="0">
              <a:buNone/>
              <a:defRPr sz="1400" b="1"/>
            </a:lvl9pPr>
          </a:lstStyle>
          <a:p>
            <a:pPr lvl="0"/>
            <a:r>
              <a:rPr lang="en-US" smtClean="0"/>
              <a:t>Click to edit Master text styles</a:t>
            </a:r>
          </a:p>
        </p:txBody>
      </p:sp>
      <p:sp>
        <p:nvSpPr>
          <p:cNvPr id="4" name="Content Placeholder 3"/>
          <p:cNvSpPr>
            <a:spLocks noGrp="1"/>
          </p:cNvSpPr>
          <p:nvPr>
            <p:ph sz="half" idx="2"/>
          </p:nvPr>
        </p:nvSpPr>
        <p:spPr>
          <a:xfrm>
            <a:off x="457200" y="1631157"/>
            <a:ext cx="4040188" cy="2963466"/>
          </a:xfrm>
        </p:spPr>
        <p:txBody>
          <a:bodyPr/>
          <a:lstStyle>
            <a:lvl1pPr>
              <a:defRPr sz="21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8" y="1151335"/>
            <a:ext cx="4041775" cy="479822"/>
          </a:xfrm>
        </p:spPr>
        <p:txBody>
          <a:bodyPr anchor="b"/>
          <a:lstStyle>
            <a:lvl1pPr marL="0" indent="0">
              <a:buNone/>
              <a:defRPr sz="2100" b="1"/>
            </a:lvl1pPr>
            <a:lvl2pPr marL="408185" indent="0">
              <a:buNone/>
              <a:defRPr sz="1800" b="1"/>
            </a:lvl2pPr>
            <a:lvl3pPr marL="816369" indent="0">
              <a:buNone/>
              <a:defRPr sz="1600" b="1"/>
            </a:lvl3pPr>
            <a:lvl4pPr marL="1224554" indent="0">
              <a:buNone/>
              <a:defRPr sz="1400" b="1"/>
            </a:lvl4pPr>
            <a:lvl5pPr marL="1632738" indent="0">
              <a:buNone/>
              <a:defRPr sz="1400" b="1"/>
            </a:lvl5pPr>
            <a:lvl6pPr marL="2040924" indent="0">
              <a:buNone/>
              <a:defRPr sz="1400" b="1"/>
            </a:lvl6pPr>
            <a:lvl7pPr marL="2449108" indent="0">
              <a:buNone/>
              <a:defRPr sz="1400" b="1"/>
            </a:lvl7pPr>
            <a:lvl8pPr marL="2857293" indent="0">
              <a:buNone/>
              <a:defRPr sz="1400" b="1"/>
            </a:lvl8pPr>
            <a:lvl9pPr marL="3265478" indent="0">
              <a:buNone/>
              <a:defRPr sz="1400" b="1"/>
            </a:lvl9pPr>
          </a:lstStyle>
          <a:p>
            <a:pPr lvl="0"/>
            <a:r>
              <a:rPr lang="en-US" smtClean="0"/>
              <a:t>Click to edit Master text styles</a:t>
            </a:r>
          </a:p>
        </p:txBody>
      </p:sp>
      <p:sp>
        <p:nvSpPr>
          <p:cNvPr id="6" name="Content Placeholder 5"/>
          <p:cNvSpPr>
            <a:spLocks noGrp="1"/>
          </p:cNvSpPr>
          <p:nvPr>
            <p:ph sz="quarter" idx="4"/>
          </p:nvPr>
        </p:nvSpPr>
        <p:spPr>
          <a:xfrm>
            <a:off x="4645028" y="1631157"/>
            <a:ext cx="4041775" cy="2963466"/>
          </a:xfrm>
        </p:spPr>
        <p:txBody>
          <a:bodyPr/>
          <a:lstStyle>
            <a:lvl1pPr>
              <a:defRPr sz="21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3CF695E7-6B79-4F08-A320-27707B0AE69D}" type="datetime1">
              <a:rPr lang="en-US">
                <a:solidFill>
                  <a:prstClr val="black">
                    <a:tint val="75000"/>
                  </a:prstClr>
                </a:solidFill>
              </a:rPr>
              <a:pPr>
                <a:defRPr/>
              </a:pPr>
              <a:t>6/16/2015</a:t>
            </a:fld>
            <a:endParaRPr lang="en-US">
              <a:solidFill>
                <a:prstClr val="black">
                  <a:tint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9" name="Slide Number Placeholder 5"/>
          <p:cNvSpPr>
            <a:spLocks noGrp="1"/>
          </p:cNvSpPr>
          <p:nvPr>
            <p:ph type="sldNum" sz="quarter" idx="12"/>
          </p:nvPr>
        </p:nvSpPr>
        <p:spPr/>
        <p:txBody>
          <a:bodyPr/>
          <a:lstStyle>
            <a:lvl1pPr>
              <a:defRPr/>
            </a:lvl1pPr>
          </a:lstStyle>
          <a:p>
            <a:pPr>
              <a:defRPr/>
            </a:pPr>
            <a:fld id="{FA59A936-5034-45CD-B9EC-1990E55B19F6}"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036363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8AAD17FE-263A-4A29-AB35-4934FAB270E3}" type="datetime1">
              <a:rPr lang="en-US">
                <a:solidFill>
                  <a:prstClr val="black">
                    <a:tint val="75000"/>
                  </a:prstClr>
                </a:solidFill>
              </a:rPr>
              <a:pPr>
                <a:defRPr/>
              </a:pPr>
              <a:t>6/16/2015</a:t>
            </a:fld>
            <a:endParaRPr lang="en-US">
              <a:solidFill>
                <a:prstClr val="black">
                  <a:tint val="75000"/>
                </a:prstClr>
              </a:solidFill>
            </a:endParaRPr>
          </a:p>
        </p:txBody>
      </p:sp>
      <p:sp>
        <p:nvSpPr>
          <p:cNvPr id="4"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5" name="Slide Number Placeholder 5"/>
          <p:cNvSpPr>
            <a:spLocks noGrp="1"/>
          </p:cNvSpPr>
          <p:nvPr>
            <p:ph type="sldNum" sz="quarter" idx="12"/>
          </p:nvPr>
        </p:nvSpPr>
        <p:spPr/>
        <p:txBody>
          <a:bodyPr/>
          <a:lstStyle>
            <a:lvl1pPr>
              <a:defRPr/>
            </a:lvl1pPr>
          </a:lstStyle>
          <a:p>
            <a:pPr>
              <a:defRPr/>
            </a:pPr>
            <a:fld id="{4025A41D-5E94-490A-B7F2-722AAA949AA1}"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8062231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1963AB69-B96E-47AA-AC00-1970953F47E5}" type="datetime1">
              <a:rPr lang="en-US">
                <a:solidFill>
                  <a:prstClr val="black">
                    <a:tint val="75000"/>
                  </a:prstClr>
                </a:solidFill>
              </a:rPr>
              <a:pPr>
                <a:defRPr/>
              </a:pPr>
              <a:t>6/16/2015</a:t>
            </a:fld>
            <a:endParaRPr lang="en-US">
              <a:solidFill>
                <a:prstClr val="black">
                  <a:tint val="75000"/>
                </a:prstClr>
              </a:solidFill>
            </a:endParaRPr>
          </a:p>
        </p:txBody>
      </p:sp>
      <p:sp>
        <p:nvSpPr>
          <p:cNvPr id="3"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4" name="Slide Number Placeholder 5"/>
          <p:cNvSpPr>
            <a:spLocks noGrp="1"/>
          </p:cNvSpPr>
          <p:nvPr>
            <p:ph type="sldNum" sz="quarter" idx="12"/>
          </p:nvPr>
        </p:nvSpPr>
        <p:spPr/>
        <p:txBody>
          <a:bodyPr/>
          <a:lstStyle>
            <a:lvl1pPr>
              <a:defRPr/>
            </a:lvl1pPr>
          </a:lstStyle>
          <a:p>
            <a:pPr>
              <a:defRPr/>
            </a:pPr>
            <a:fld id="{3FDB5720-6212-40EC-BAAA-9D0155F2788E}"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1938304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04787"/>
            <a:ext cx="3008313" cy="871538"/>
          </a:xfrm>
        </p:spPr>
        <p:txBody>
          <a:bodyPr anchor="b"/>
          <a:lstStyle>
            <a:lvl1pPr algn="l">
              <a:defRPr sz="1800" b="1"/>
            </a:lvl1pPr>
          </a:lstStyle>
          <a:p>
            <a:r>
              <a:rPr lang="en-US" smtClean="0"/>
              <a:t>Click to edit Master title style</a:t>
            </a:r>
            <a:endParaRPr lang="en-US"/>
          </a:p>
        </p:txBody>
      </p:sp>
      <p:sp>
        <p:nvSpPr>
          <p:cNvPr id="3" name="Content Placeholder 2"/>
          <p:cNvSpPr>
            <a:spLocks noGrp="1"/>
          </p:cNvSpPr>
          <p:nvPr>
            <p:ph idx="1"/>
          </p:nvPr>
        </p:nvSpPr>
        <p:spPr>
          <a:xfrm>
            <a:off x="3575050" y="204789"/>
            <a:ext cx="5111750" cy="4389835"/>
          </a:xfrm>
        </p:spPr>
        <p:txBody>
          <a:bodyPr/>
          <a:lstStyle>
            <a:lvl1pPr>
              <a:defRPr sz="2800"/>
            </a:lvl1pPr>
            <a:lvl2pPr>
              <a:defRPr sz="2500"/>
            </a:lvl2pPr>
            <a:lvl3pPr>
              <a:defRPr sz="21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2" y="1076326"/>
            <a:ext cx="3008313" cy="3518298"/>
          </a:xfrm>
        </p:spPr>
        <p:txBody>
          <a:bodyPr/>
          <a:lstStyle>
            <a:lvl1pPr marL="0" indent="0">
              <a:buNone/>
              <a:defRPr sz="1300"/>
            </a:lvl1pPr>
            <a:lvl2pPr marL="408185" indent="0">
              <a:buNone/>
              <a:defRPr sz="1100"/>
            </a:lvl2pPr>
            <a:lvl3pPr marL="816369" indent="0">
              <a:buNone/>
              <a:defRPr sz="900"/>
            </a:lvl3pPr>
            <a:lvl4pPr marL="1224554" indent="0">
              <a:buNone/>
              <a:defRPr sz="800"/>
            </a:lvl4pPr>
            <a:lvl5pPr marL="1632738" indent="0">
              <a:buNone/>
              <a:defRPr sz="800"/>
            </a:lvl5pPr>
            <a:lvl6pPr marL="2040924" indent="0">
              <a:buNone/>
              <a:defRPr sz="800"/>
            </a:lvl6pPr>
            <a:lvl7pPr marL="2449108" indent="0">
              <a:buNone/>
              <a:defRPr sz="800"/>
            </a:lvl7pPr>
            <a:lvl8pPr marL="2857293" indent="0">
              <a:buNone/>
              <a:defRPr sz="800"/>
            </a:lvl8pPr>
            <a:lvl9pPr marL="3265478" indent="0">
              <a:buNone/>
              <a:defRPr sz="8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2931A8CA-0271-4B4F-AFA5-590DFBE8D29C}" type="datetime1">
              <a:rPr lang="en-US">
                <a:solidFill>
                  <a:prstClr val="black">
                    <a:tint val="75000"/>
                  </a:prstClr>
                </a:solidFill>
              </a:rPr>
              <a:pPr>
                <a:defRPr/>
              </a:pPr>
              <a:t>6/16/2015</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8000FE04-132D-447C-9E9B-A45086D96EDE}"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5919713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18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rtlCol="0">
            <a:normAutofit/>
          </a:bodyPr>
          <a:lstStyle>
            <a:lvl1pPr marL="0" indent="0">
              <a:buNone/>
              <a:defRPr sz="2800"/>
            </a:lvl1pPr>
            <a:lvl2pPr marL="408185" indent="0">
              <a:buNone/>
              <a:defRPr sz="2500"/>
            </a:lvl2pPr>
            <a:lvl3pPr marL="816369" indent="0">
              <a:buNone/>
              <a:defRPr sz="2100"/>
            </a:lvl3pPr>
            <a:lvl4pPr marL="1224554" indent="0">
              <a:buNone/>
              <a:defRPr sz="1800"/>
            </a:lvl4pPr>
            <a:lvl5pPr marL="1632738" indent="0">
              <a:buNone/>
              <a:defRPr sz="1800"/>
            </a:lvl5pPr>
            <a:lvl6pPr marL="2040924" indent="0">
              <a:buNone/>
              <a:defRPr sz="1800"/>
            </a:lvl6pPr>
            <a:lvl7pPr marL="2449108" indent="0">
              <a:buNone/>
              <a:defRPr sz="1800"/>
            </a:lvl7pPr>
            <a:lvl8pPr marL="2857293" indent="0">
              <a:buNone/>
              <a:defRPr sz="1800"/>
            </a:lvl8pPr>
            <a:lvl9pPr marL="3265478" indent="0">
              <a:buNone/>
              <a:defRPr sz="1800"/>
            </a:lvl9pPr>
          </a:lstStyle>
          <a:p>
            <a:pPr lvl="0"/>
            <a:endParaRPr lang="en-US" noProof="0" smtClean="0"/>
          </a:p>
        </p:txBody>
      </p:sp>
      <p:sp>
        <p:nvSpPr>
          <p:cNvPr id="4" name="Text Placeholder 3"/>
          <p:cNvSpPr>
            <a:spLocks noGrp="1"/>
          </p:cNvSpPr>
          <p:nvPr>
            <p:ph type="body" sz="half" idx="2"/>
          </p:nvPr>
        </p:nvSpPr>
        <p:spPr>
          <a:xfrm>
            <a:off x="1792288" y="4025505"/>
            <a:ext cx="5486400" cy="603646"/>
          </a:xfrm>
        </p:spPr>
        <p:txBody>
          <a:bodyPr/>
          <a:lstStyle>
            <a:lvl1pPr marL="0" indent="0">
              <a:buNone/>
              <a:defRPr sz="1300"/>
            </a:lvl1pPr>
            <a:lvl2pPr marL="408185" indent="0">
              <a:buNone/>
              <a:defRPr sz="1100"/>
            </a:lvl2pPr>
            <a:lvl3pPr marL="816369" indent="0">
              <a:buNone/>
              <a:defRPr sz="900"/>
            </a:lvl3pPr>
            <a:lvl4pPr marL="1224554" indent="0">
              <a:buNone/>
              <a:defRPr sz="800"/>
            </a:lvl4pPr>
            <a:lvl5pPr marL="1632738" indent="0">
              <a:buNone/>
              <a:defRPr sz="800"/>
            </a:lvl5pPr>
            <a:lvl6pPr marL="2040924" indent="0">
              <a:buNone/>
              <a:defRPr sz="800"/>
            </a:lvl6pPr>
            <a:lvl7pPr marL="2449108" indent="0">
              <a:buNone/>
              <a:defRPr sz="800"/>
            </a:lvl7pPr>
            <a:lvl8pPr marL="2857293" indent="0">
              <a:buNone/>
              <a:defRPr sz="800"/>
            </a:lvl8pPr>
            <a:lvl9pPr marL="3265478" indent="0">
              <a:buNone/>
              <a:defRPr sz="8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B85C4939-C73F-4095-9CC3-7FEB29DD6429}" type="datetime1">
              <a:rPr lang="en-US">
                <a:solidFill>
                  <a:prstClr val="black">
                    <a:tint val="75000"/>
                  </a:prstClr>
                </a:solidFill>
              </a:rPr>
              <a:pPr>
                <a:defRPr/>
              </a:pPr>
              <a:t>6/16/2015</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DE1A9334-1B7D-4899-B5A3-8A78E13EA656}"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7049849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6974" y="206499"/>
            <a:ext cx="8230054"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81637" tIns="40819" rIns="81637" bIns="40819" numCol="1" anchor="ctr" anchorCtr="0" compatLnSpc="1">
            <a:prstTxWarp prst="textNoShape">
              <a:avLst/>
            </a:prstTxWarp>
          </a:bodyPr>
          <a:lstStyle/>
          <a:p>
            <a:pPr lvl="0"/>
            <a:r>
              <a:rPr lang="en-US" altLang="en-US" smtClean="0"/>
              <a:t>Click to edit Master title style</a:t>
            </a:r>
          </a:p>
        </p:txBody>
      </p:sp>
      <p:sp>
        <p:nvSpPr>
          <p:cNvPr id="1027" name="Text Placeholder 2"/>
          <p:cNvSpPr>
            <a:spLocks noGrp="1"/>
          </p:cNvSpPr>
          <p:nvPr>
            <p:ph type="body" idx="1"/>
          </p:nvPr>
        </p:nvSpPr>
        <p:spPr bwMode="auto">
          <a:xfrm>
            <a:off x="456974" y="1199929"/>
            <a:ext cx="8230054" cy="33943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81637" tIns="40819" rIns="81637" bIns="40819"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456974" y="4767338"/>
            <a:ext cx="2134054" cy="273471"/>
          </a:xfrm>
          <a:prstGeom prst="rect">
            <a:avLst/>
          </a:prstGeom>
        </p:spPr>
        <p:txBody>
          <a:bodyPr vert="horz" lIns="81637" tIns="40819" rIns="81637" bIns="40819" rtlCol="0" anchor="ctr"/>
          <a:lstStyle>
            <a:lvl1pPr algn="l" fontAlgn="auto">
              <a:spcBef>
                <a:spcPts val="0"/>
              </a:spcBef>
              <a:spcAft>
                <a:spcPts val="0"/>
              </a:spcAft>
              <a:defRPr sz="1100">
                <a:solidFill>
                  <a:schemeClr val="tx1">
                    <a:tint val="75000"/>
                  </a:schemeClr>
                </a:solidFill>
                <a:latin typeface="+mn-lt"/>
                <a:cs typeface="+mn-cs"/>
              </a:defRPr>
            </a:lvl1pPr>
          </a:lstStyle>
          <a:p>
            <a:pPr>
              <a:defRPr/>
            </a:pPr>
            <a:fld id="{F432C351-0DE7-4B79-9883-1923757D956A}" type="datetime1">
              <a:rPr lang="en-US">
                <a:solidFill>
                  <a:prstClr val="black">
                    <a:tint val="75000"/>
                  </a:prstClr>
                </a:solidFill>
              </a:rPr>
              <a:pPr>
                <a:defRPr/>
              </a:pPr>
              <a:t>6/16/2015</a:t>
            </a:fld>
            <a:endParaRPr lang="en-US">
              <a:solidFill>
                <a:prstClr val="black">
                  <a:tint val="75000"/>
                </a:prstClr>
              </a:solidFill>
            </a:endParaRPr>
          </a:p>
        </p:txBody>
      </p:sp>
      <p:sp>
        <p:nvSpPr>
          <p:cNvPr id="5" name="Footer Placeholder 4"/>
          <p:cNvSpPr>
            <a:spLocks noGrp="1"/>
          </p:cNvSpPr>
          <p:nvPr>
            <p:ph type="ftr" sz="quarter" idx="3"/>
          </p:nvPr>
        </p:nvSpPr>
        <p:spPr>
          <a:xfrm>
            <a:off x="3123974" y="4767338"/>
            <a:ext cx="2896054" cy="273471"/>
          </a:xfrm>
          <a:prstGeom prst="rect">
            <a:avLst/>
          </a:prstGeom>
        </p:spPr>
        <p:txBody>
          <a:bodyPr vert="horz" lIns="81637" tIns="40819" rIns="81637" bIns="40819" rtlCol="0" anchor="ctr"/>
          <a:lstStyle>
            <a:lvl1pPr algn="ctr" fontAlgn="auto">
              <a:spcBef>
                <a:spcPts val="0"/>
              </a:spcBef>
              <a:spcAft>
                <a:spcPts val="0"/>
              </a:spcAft>
              <a:defRPr sz="1100">
                <a:solidFill>
                  <a:schemeClr val="tx1">
                    <a:tint val="75000"/>
                  </a:schemeClr>
                </a:solidFill>
                <a:latin typeface="+mn-lt"/>
                <a:cs typeface="+mn-cs"/>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4"/>
          </p:nvPr>
        </p:nvSpPr>
        <p:spPr>
          <a:xfrm>
            <a:off x="6552974" y="4767338"/>
            <a:ext cx="2134054" cy="273471"/>
          </a:xfrm>
          <a:prstGeom prst="rect">
            <a:avLst/>
          </a:prstGeom>
        </p:spPr>
        <p:txBody>
          <a:bodyPr vert="horz" lIns="81637" tIns="40819" rIns="81637" bIns="40819" rtlCol="0" anchor="ctr"/>
          <a:lstStyle>
            <a:lvl1pPr algn="r" fontAlgn="auto">
              <a:spcBef>
                <a:spcPts val="0"/>
              </a:spcBef>
              <a:spcAft>
                <a:spcPts val="0"/>
              </a:spcAft>
              <a:defRPr sz="1100">
                <a:solidFill>
                  <a:schemeClr val="tx1">
                    <a:tint val="75000"/>
                  </a:schemeClr>
                </a:solidFill>
                <a:latin typeface="+mn-lt"/>
                <a:cs typeface="+mn-cs"/>
              </a:defRPr>
            </a:lvl1pPr>
          </a:lstStyle>
          <a:p>
            <a:pPr>
              <a:defRPr/>
            </a:pPr>
            <a:fld id="{7E81773A-BF66-4969-BC84-3BB72D2C9F1D}"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0618955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rtl="0" eaLnBrk="0" fontAlgn="base" hangingPunct="0">
        <a:spcBef>
          <a:spcPct val="0"/>
        </a:spcBef>
        <a:spcAft>
          <a:spcPct val="0"/>
        </a:spcAft>
        <a:defRPr sz="3900" kern="1200">
          <a:solidFill>
            <a:schemeClr val="tx1"/>
          </a:solidFill>
          <a:latin typeface="+mj-lt"/>
          <a:ea typeface="+mj-ea"/>
          <a:cs typeface="+mj-cs"/>
        </a:defRPr>
      </a:lvl1pPr>
      <a:lvl2pPr algn="ctr" rtl="0" eaLnBrk="0" fontAlgn="base" hangingPunct="0">
        <a:spcBef>
          <a:spcPct val="0"/>
        </a:spcBef>
        <a:spcAft>
          <a:spcPct val="0"/>
        </a:spcAft>
        <a:defRPr sz="3900">
          <a:solidFill>
            <a:schemeClr val="tx1"/>
          </a:solidFill>
          <a:latin typeface="Calibri" pitchFamily="34" charset="0"/>
        </a:defRPr>
      </a:lvl2pPr>
      <a:lvl3pPr algn="ctr" rtl="0" eaLnBrk="0" fontAlgn="base" hangingPunct="0">
        <a:spcBef>
          <a:spcPct val="0"/>
        </a:spcBef>
        <a:spcAft>
          <a:spcPct val="0"/>
        </a:spcAft>
        <a:defRPr sz="3900">
          <a:solidFill>
            <a:schemeClr val="tx1"/>
          </a:solidFill>
          <a:latin typeface="Calibri" pitchFamily="34" charset="0"/>
        </a:defRPr>
      </a:lvl3pPr>
      <a:lvl4pPr algn="ctr" rtl="0" eaLnBrk="0" fontAlgn="base" hangingPunct="0">
        <a:spcBef>
          <a:spcPct val="0"/>
        </a:spcBef>
        <a:spcAft>
          <a:spcPct val="0"/>
        </a:spcAft>
        <a:defRPr sz="3900">
          <a:solidFill>
            <a:schemeClr val="tx1"/>
          </a:solidFill>
          <a:latin typeface="Calibri" pitchFamily="34" charset="0"/>
        </a:defRPr>
      </a:lvl4pPr>
      <a:lvl5pPr algn="ctr" rtl="0" eaLnBrk="0" fontAlgn="base" hangingPunct="0">
        <a:spcBef>
          <a:spcPct val="0"/>
        </a:spcBef>
        <a:spcAft>
          <a:spcPct val="0"/>
        </a:spcAft>
        <a:defRPr sz="3900">
          <a:solidFill>
            <a:schemeClr val="tx1"/>
          </a:solidFill>
          <a:latin typeface="Calibri" pitchFamily="34" charset="0"/>
        </a:defRPr>
      </a:lvl5pPr>
      <a:lvl6pPr marL="408185" algn="ctr" rtl="0" fontAlgn="base">
        <a:spcBef>
          <a:spcPct val="0"/>
        </a:spcBef>
        <a:spcAft>
          <a:spcPct val="0"/>
        </a:spcAft>
        <a:defRPr sz="3900">
          <a:solidFill>
            <a:schemeClr val="tx1"/>
          </a:solidFill>
          <a:latin typeface="Calibri" pitchFamily="34" charset="0"/>
        </a:defRPr>
      </a:lvl6pPr>
      <a:lvl7pPr marL="816369" algn="ctr" rtl="0" fontAlgn="base">
        <a:spcBef>
          <a:spcPct val="0"/>
        </a:spcBef>
        <a:spcAft>
          <a:spcPct val="0"/>
        </a:spcAft>
        <a:defRPr sz="3900">
          <a:solidFill>
            <a:schemeClr val="tx1"/>
          </a:solidFill>
          <a:latin typeface="Calibri" pitchFamily="34" charset="0"/>
        </a:defRPr>
      </a:lvl7pPr>
      <a:lvl8pPr marL="1224554" algn="ctr" rtl="0" fontAlgn="base">
        <a:spcBef>
          <a:spcPct val="0"/>
        </a:spcBef>
        <a:spcAft>
          <a:spcPct val="0"/>
        </a:spcAft>
        <a:defRPr sz="3900">
          <a:solidFill>
            <a:schemeClr val="tx1"/>
          </a:solidFill>
          <a:latin typeface="Calibri" pitchFamily="34" charset="0"/>
        </a:defRPr>
      </a:lvl8pPr>
      <a:lvl9pPr marL="1632738" algn="ctr" rtl="0" fontAlgn="base">
        <a:spcBef>
          <a:spcPct val="0"/>
        </a:spcBef>
        <a:spcAft>
          <a:spcPct val="0"/>
        </a:spcAft>
        <a:defRPr sz="3900">
          <a:solidFill>
            <a:schemeClr val="tx1"/>
          </a:solidFill>
          <a:latin typeface="Calibri" pitchFamily="34" charset="0"/>
        </a:defRPr>
      </a:lvl9pPr>
    </p:titleStyle>
    <p:bodyStyle>
      <a:lvl1pPr marL="305537" indent="-305537"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1pPr>
      <a:lvl2pPr marL="662936" indent="-254802" algn="l" rtl="0" eaLnBrk="0" fontAlgn="base" hangingPunct="0">
        <a:spcBef>
          <a:spcPct val="20000"/>
        </a:spcBef>
        <a:spcAft>
          <a:spcPct val="0"/>
        </a:spcAft>
        <a:buFont typeface="Arial" charset="0"/>
        <a:buChar char="–"/>
        <a:defRPr sz="2500" kern="1200">
          <a:solidFill>
            <a:schemeClr val="tx1"/>
          </a:solidFill>
          <a:latin typeface="+mn-lt"/>
          <a:ea typeface="+mn-ea"/>
          <a:cs typeface="+mn-cs"/>
        </a:defRPr>
      </a:lvl2pPr>
      <a:lvl3pPr marL="1020336" indent="-204067" algn="l" rtl="0" eaLnBrk="0" fontAlgn="base" hangingPunct="0">
        <a:spcBef>
          <a:spcPct val="20000"/>
        </a:spcBef>
        <a:spcAft>
          <a:spcPct val="0"/>
        </a:spcAft>
        <a:buFont typeface="Arial" charset="0"/>
        <a:buChar char="•"/>
        <a:defRPr sz="2100" kern="1200">
          <a:solidFill>
            <a:schemeClr val="tx1"/>
          </a:solidFill>
          <a:latin typeface="+mn-lt"/>
          <a:ea typeface="+mn-ea"/>
          <a:cs typeface="+mn-cs"/>
        </a:defRPr>
      </a:lvl3pPr>
      <a:lvl4pPr marL="1428470" indent="-204067" algn="l" rtl="0" eaLnBrk="0" fontAlgn="base" hangingPunct="0">
        <a:spcBef>
          <a:spcPct val="20000"/>
        </a:spcBef>
        <a:spcAft>
          <a:spcPct val="0"/>
        </a:spcAft>
        <a:buFont typeface="Arial" charset="0"/>
        <a:buChar char="–"/>
        <a:defRPr sz="1800" kern="1200">
          <a:solidFill>
            <a:schemeClr val="tx1"/>
          </a:solidFill>
          <a:latin typeface="+mn-lt"/>
          <a:ea typeface="+mn-ea"/>
          <a:cs typeface="+mn-cs"/>
        </a:defRPr>
      </a:lvl4pPr>
      <a:lvl5pPr marL="1836604" indent="-204067" algn="l" rtl="0" eaLnBrk="0" fontAlgn="base" hangingPunct="0">
        <a:spcBef>
          <a:spcPct val="20000"/>
        </a:spcBef>
        <a:spcAft>
          <a:spcPct val="0"/>
        </a:spcAft>
        <a:buFont typeface="Arial" charset="0"/>
        <a:buChar char="»"/>
        <a:defRPr sz="1800" kern="1200">
          <a:solidFill>
            <a:schemeClr val="tx1"/>
          </a:solidFill>
          <a:latin typeface="+mn-lt"/>
          <a:ea typeface="+mn-ea"/>
          <a:cs typeface="+mn-cs"/>
        </a:defRPr>
      </a:lvl5pPr>
      <a:lvl6pPr marL="2245016" indent="-204092" algn="l" defTabSz="816369" rtl="0" eaLnBrk="1" latinLnBrk="0" hangingPunct="1">
        <a:spcBef>
          <a:spcPct val="20000"/>
        </a:spcBef>
        <a:buFont typeface="Arial" pitchFamily="34" charset="0"/>
        <a:buChar char="•"/>
        <a:defRPr sz="1800" kern="1200">
          <a:solidFill>
            <a:schemeClr val="tx1"/>
          </a:solidFill>
          <a:latin typeface="+mn-lt"/>
          <a:ea typeface="+mn-ea"/>
          <a:cs typeface="+mn-cs"/>
        </a:defRPr>
      </a:lvl6pPr>
      <a:lvl7pPr marL="2653201" indent="-204092" algn="l" defTabSz="816369" rtl="0" eaLnBrk="1" latinLnBrk="0" hangingPunct="1">
        <a:spcBef>
          <a:spcPct val="20000"/>
        </a:spcBef>
        <a:buFont typeface="Arial" pitchFamily="34" charset="0"/>
        <a:buChar char="•"/>
        <a:defRPr sz="1800" kern="1200">
          <a:solidFill>
            <a:schemeClr val="tx1"/>
          </a:solidFill>
          <a:latin typeface="+mn-lt"/>
          <a:ea typeface="+mn-ea"/>
          <a:cs typeface="+mn-cs"/>
        </a:defRPr>
      </a:lvl7pPr>
      <a:lvl8pPr marL="3061385" indent="-204092" algn="l" defTabSz="816369" rtl="0" eaLnBrk="1" latinLnBrk="0" hangingPunct="1">
        <a:spcBef>
          <a:spcPct val="20000"/>
        </a:spcBef>
        <a:buFont typeface="Arial" pitchFamily="34" charset="0"/>
        <a:buChar char="•"/>
        <a:defRPr sz="1800" kern="1200">
          <a:solidFill>
            <a:schemeClr val="tx1"/>
          </a:solidFill>
          <a:latin typeface="+mn-lt"/>
          <a:ea typeface="+mn-ea"/>
          <a:cs typeface="+mn-cs"/>
        </a:defRPr>
      </a:lvl8pPr>
      <a:lvl9pPr marL="3469570" indent="-204092" algn="l" defTabSz="816369" rtl="0" eaLnBrk="1" latinLnBrk="0" hangingPunct="1">
        <a:spcBef>
          <a:spcPct val="20000"/>
        </a:spcBef>
        <a:buFont typeface="Arial" pitchFamily="34" charset="0"/>
        <a:buChar char="•"/>
        <a:defRPr sz="1800" kern="1200">
          <a:solidFill>
            <a:schemeClr val="tx1"/>
          </a:solidFill>
          <a:latin typeface="+mn-lt"/>
          <a:ea typeface="+mn-ea"/>
          <a:cs typeface="+mn-cs"/>
        </a:defRPr>
      </a:lvl9pPr>
    </p:bodyStyle>
    <p:otherStyle>
      <a:defPPr>
        <a:defRPr lang="en-US"/>
      </a:defPPr>
      <a:lvl1pPr marL="0" algn="l" defTabSz="816369" rtl="0" eaLnBrk="1" latinLnBrk="0" hangingPunct="1">
        <a:defRPr sz="1600" kern="1200">
          <a:solidFill>
            <a:schemeClr val="tx1"/>
          </a:solidFill>
          <a:latin typeface="+mn-lt"/>
          <a:ea typeface="+mn-ea"/>
          <a:cs typeface="+mn-cs"/>
        </a:defRPr>
      </a:lvl1pPr>
      <a:lvl2pPr marL="408185" algn="l" defTabSz="816369" rtl="0" eaLnBrk="1" latinLnBrk="0" hangingPunct="1">
        <a:defRPr sz="1600" kern="1200">
          <a:solidFill>
            <a:schemeClr val="tx1"/>
          </a:solidFill>
          <a:latin typeface="+mn-lt"/>
          <a:ea typeface="+mn-ea"/>
          <a:cs typeface="+mn-cs"/>
        </a:defRPr>
      </a:lvl2pPr>
      <a:lvl3pPr marL="816369" algn="l" defTabSz="816369" rtl="0" eaLnBrk="1" latinLnBrk="0" hangingPunct="1">
        <a:defRPr sz="1600" kern="1200">
          <a:solidFill>
            <a:schemeClr val="tx1"/>
          </a:solidFill>
          <a:latin typeface="+mn-lt"/>
          <a:ea typeface="+mn-ea"/>
          <a:cs typeface="+mn-cs"/>
        </a:defRPr>
      </a:lvl3pPr>
      <a:lvl4pPr marL="1224554" algn="l" defTabSz="816369" rtl="0" eaLnBrk="1" latinLnBrk="0" hangingPunct="1">
        <a:defRPr sz="1600" kern="1200">
          <a:solidFill>
            <a:schemeClr val="tx1"/>
          </a:solidFill>
          <a:latin typeface="+mn-lt"/>
          <a:ea typeface="+mn-ea"/>
          <a:cs typeface="+mn-cs"/>
        </a:defRPr>
      </a:lvl4pPr>
      <a:lvl5pPr marL="1632738" algn="l" defTabSz="816369" rtl="0" eaLnBrk="1" latinLnBrk="0" hangingPunct="1">
        <a:defRPr sz="1600" kern="1200">
          <a:solidFill>
            <a:schemeClr val="tx1"/>
          </a:solidFill>
          <a:latin typeface="+mn-lt"/>
          <a:ea typeface="+mn-ea"/>
          <a:cs typeface="+mn-cs"/>
        </a:defRPr>
      </a:lvl5pPr>
      <a:lvl6pPr marL="2040924" algn="l" defTabSz="816369" rtl="0" eaLnBrk="1" latinLnBrk="0" hangingPunct="1">
        <a:defRPr sz="1600" kern="1200">
          <a:solidFill>
            <a:schemeClr val="tx1"/>
          </a:solidFill>
          <a:latin typeface="+mn-lt"/>
          <a:ea typeface="+mn-ea"/>
          <a:cs typeface="+mn-cs"/>
        </a:defRPr>
      </a:lvl6pPr>
      <a:lvl7pPr marL="2449108" algn="l" defTabSz="816369" rtl="0" eaLnBrk="1" latinLnBrk="0" hangingPunct="1">
        <a:defRPr sz="1600" kern="1200">
          <a:solidFill>
            <a:schemeClr val="tx1"/>
          </a:solidFill>
          <a:latin typeface="+mn-lt"/>
          <a:ea typeface="+mn-ea"/>
          <a:cs typeface="+mn-cs"/>
        </a:defRPr>
      </a:lvl7pPr>
      <a:lvl8pPr marL="2857293" algn="l" defTabSz="816369" rtl="0" eaLnBrk="1" latinLnBrk="0" hangingPunct="1">
        <a:defRPr sz="1600" kern="1200">
          <a:solidFill>
            <a:schemeClr val="tx1"/>
          </a:solidFill>
          <a:latin typeface="+mn-lt"/>
          <a:ea typeface="+mn-ea"/>
          <a:cs typeface="+mn-cs"/>
        </a:defRPr>
      </a:lvl8pPr>
      <a:lvl9pPr marL="3265478" algn="l" defTabSz="816369" rtl="0" eaLnBrk="1" latinLnBrk="0" hangingPunct="1">
        <a:defRPr sz="1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p:nvPr>
        </p:nvSpPr>
        <p:spPr>
          <a:xfrm>
            <a:off x="686028" y="1047750"/>
            <a:ext cx="7771946" cy="1652364"/>
          </a:xfrm>
        </p:spPr>
        <p:txBody>
          <a:bodyPr/>
          <a:lstStyle/>
          <a:p>
            <a:pPr eaLnBrk="1" hangingPunct="1"/>
            <a:r>
              <a:rPr lang="en-US" altLang="en-US" dirty="0" smtClean="0"/>
              <a:t>The Nontaxable Combat Pay Election and the EITC</a:t>
            </a:r>
          </a:p>
        </p:txBody>
      </p:sp>
      <p:sp>
        <p:nvSpPr>
          <p:cNvPr id="2051" name="Subtitle 2"/>
          <p:cNvSpPr>
            <a:spLocks noGrp="1"/>
          </p:cNvSpPr>
          <p:nvPr>
            <p:ph type="subTitle" idx="1"/>
          </p:nvPr>
        </p:nvSpPr>
        <p:spPr>
          <a:xfrm>
            <a:off x="1372057" y="2914429"/>
            <a:ext cx="6399893" cy="1371823"/>
          </a:xfrm>
        </p:spPr>
        <p:txBody>
          <a:bodyPr/>
          <a:lstStyle/>
          <a:p>
            <a:pPr eaLnBrk="1" hangingPunct="1">
              <a:lnSpc>
                <a:spcPct val="80000"/>
              </a:lnSpc>
            </a:pPr>
            <a:r>
              <a:rPr lang="en-US" altLang="en-US" sz="2500">
                <a:solidFill>
                  <a:schemeClr val="tx1"/>
                </a:solidFill>
              </a:rPr>
              <a:t>Suzanne Gleason and Patricia K. Tong</a:t>
            </a:r>
          </a:p>
          <a:p>
            <a:pPr eaLnBrk="1" hangingPunct="1">
              <a:lnSpc>
                <a:spcPct val="80000"/>
              </a:lnSpc>
            </a:pPr>
            <a:r>
              <a:rPr lang="en-US" altLang="en-US" sz="2500">
                <a:solidFill>
                  <a:schemeClr val="tx1"/>
                </a:solidFill>
              </a:rPr>
              <a:t>IRS-TPC Research Conference</a:t>
            </a:r>
          </a:p>
          <a:p>
            <a:pPr eaLnBrk="1" hangingPunct="1">
              <a:lnSpc>
                <a:spcPct val="80000"/>
              </a:lnSpc>
            </a:pPr>
            <a:r>
              <a:rPr lang="en-US" altLang="en-US" sz="2500">
                <a:solidFill>
                  <a:schemeClr val="tx1"/>
                </a:solidFill>
              </a:rPr>
              <a:t>June 18, 2015</a:t>
            </a:r>
          </a:p>
        </p:txBody>
      </p:sp>
      <p:sp>
        <p:nvSpPr>
          <p:cNvPr id="4" name="Slide Number Placeholder 3"/>
          <p:cNvSpPr>
            <a:spLocks noGrp="1"/>
          </p:cNvSpPr>
          <p:nvPr>
            <p:ph type="sldNum" sz="quarter" idx="12"/>
          </p:nvPr>
        </p:nvSpPr>
        <p:spPr/>
        <p:txBody>
          <a:bodyPr/>
          <a:lstStyle/>
          <a:p>
            <a:pPr>
              <a:defRPr/>
            </a:pPr>
            <a:fld id="{DA787A7D-9F4A-40FB-B5A1-2A2CD2CD1F63}" type="slidenum">
              <a:rPr lang="en-US" smtClean="0">
                <a:solidFill>
                  <a:prstClr val="black">
                    <a:tint val="75000"/>
                  </a:prstClr>
                </a:solidFill>
              </a:rPr>
              <a:pPr>
                <a:defRPr/>
              </a:pPr>
              <a:t>1</a:t>
            </a:fld>
            <a:endParaRPr lang="en-US">
              <a:solidFill>
                <a:prstClr val="black">
                  <a:tint val="75000"/>
                </a:prstClr>
              </a:solidFill>
            </a:endParaRPr>
          </a:p>
        </p:txBody>
      </p:sp>
      <p:sp>
        <p:nvSpPr>
          <p:cNvPr id="2053" name="TextBox 5"/>
          <p:cNvSpPr txBox="1">
            <a:spLocks noChangeArrowheads="1"/>
          </p:cNvSpPr>
          <p:nvPr/>
        </p:nvSpPr>
        <p:spPr bwMode="auto">
          <a:xfrm>
            <a:off x="837974" y="4343180"/>
            <a:ext cx="7544026" cy="821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1637" tIns="40819" rIns="81637" bIns="40819">
            <a:spAutoFit/>
          </a:bodyPr>
          <a:lstStyle>
            <a:lvl1pPr eaLnBrk="0" hangingPunct="0">
              <a:spcBef>
                <a:spcPct val="20000"/>
              </a:spcBef>
              <a:buFont typeface="Arial" charset="0"/>
              <a:buChar char="•"/>
              <a:defRPr sz="4000">
                <a:solidFill>
                  <a:schemeClr val="tx1"/>
                </a:solidFill>
                <a:latin typeface="Calibri" pitchFamily="34" charset="0"/>
              </a:defRPr>
            </a:lvl1pPr>
            <a:lvl2pPr marL="742950" indent="-285750" eaLnBrk="0" hangingPunct="0">
              <a:spcBef>
                <a:spcPct val="20000"/>
              </a:spcBef>
              <a:buFont typeface="Arial" charset="0"/>
              <a:buChar char="–"/>
              <a:defRPr sz="3500">
                <a:solidFill>
                  <a:schemeClr val="tx1"/>
                </a:solidFill>
                <a:latin typeface="Calibri" pitchFamily="34" charset="0"/>
              </a:defRPr>
            </a:lvl2pPr>
            <a:lvl3pPr marL="1143000" indent="-228600" eaLnBrk="0" hangingPunct="0">
              <a:spcBef>
                <a:spcPct val="20000"/>
              </a:spcBef>
              <a:buFont typeface="Arial" charset="0"/>
              <a:buChar char="•"/>
              <a:defRPr sz="3000">
                <a:solidFill>
                  <a:schemeClr val="tx1"/>
                </a:solidFill>
                <a:latin typeface="Calibri" pitchFamily="34" charset="0"/>
              </a:defRPr>
            </a:lvl3pPr>
            <a:lvl4pPr marL="1600200" indent="-228600" eaLnBrk="0" hangingPunct="0">
              <a:spcBef>
                <a:spcPct val="20000"/>
              </a:spcBef>
              <a:buFont typeface="Arial" charset="0"/>
              <a:buChar char="–"/>
              <a:defRPr sz="2500">
                <a:solidFill>
                  <a:schemeClr val="tx1"/>
                </a:solidFill>
                <a:latin typeface="Calibri" pitchFamily="34" charset="0"/>
              </a:defRPr>
            </a:lvl4pPr>
            <a:lvl5pPr marL="2057400" indent="-228600" eaLnBrk="0" hangingPunct="0">
              <a:spcBef>
                <a:spcPct val="20000"/>
              </a:spcBef>
              <a:buFont typeface="Arial" charset="0"/>
              <a:buChar char="»"/>
              <a:defRPr sz="25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5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5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5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500">
                <a:solidFill>
                  <a:schemeClr val="tx1"/>
                </a:solidFill>
                <a:latin typeface="Calibri" pitchFamily="34" charset="0"/>
              </a:defRPr>
            </a:lvl9pPr>
          </a:lstStyle>
          <a:p>
            <a:pPr eaLnBrk="1" fontAlgn="base" hangingPunct="1">
              <a:spcBef>
                <a:spcPct val="0"/>
              </a:spcBef>
              <a:spcAft>
                <a:spcPct val="0"/>
              </a:spcAft>
              <a:buFontTx/>
              <a:buNone/>
            </a:pPr>
            <a:r>
              <a:rPr lang="en-US" altLang="en-US" sz="1600" smtClean="0">
                <a:solidFill>
                  <a:prstClr val="black"/>
                </a:solidFill>
                <a:cs typeface="Arial" charset="0"/>
              </a:rPr>
              <a:t>*These views are the authors and do not necessarily reflect those of the U.S. Department of the Treasury or the U.S Department of Defense.</a:t>
            </a:r>
          </a:p>
          <a:p>
            <a:pPr eaLnBrk="1" fontAlgn="base" hangingPunct="1">
              <a:spcBef>
                <a:spcPct val="0"/>
              </a:spcBef>
              <a:spcAft>
                <a:spcPct val="0"/>
              </a:spcAft>
              <a:buFontTx/>
              <a:buNone/>
            </a:pPr>
            <a:endParaRPr lang="en-US" altLang="en-US" sz="1600" smtClean="0">
              <a:solidFill>
                <a:prstClr val="black"/>
              </a:solidFill>
              <a:cs typeface="Arial" charset="0"/>
            </a:endParaRPr>
          </a:p>
        </p:txBody>
      </p:sp>
    </p:spTree>
    <p:extLst>
      <p:ext uri="{BB962C8B-B14F-4D97-AF65-F5344CB8AC3E}">
        <p14:creationId xmlns:p14="http://schemas.microsoft.com/office/powerpoint/2010/main" val="123796849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r>
              <a:rPr lang="en-US" altLang="en-US" smtClean="0"/>
              <a:t>Do military service members optimize their EITC?</a:t>
            </a:r>
          </a:p>
        </p:txBody>
      </p:sp>
      <p:graphicFrame>
        <p:nvGraphicFramePr>
          <p:cNvPr id="5" name="Content Placeholder 4"/>
          <p:cNvGraphicFramePr>
            <a:graphicFrameLocks noGrp="1"/>
          </p:cNvGraphicFramePr>
          <p:nvPr>
            <p:ph idx="1"/>
          </p:nvPr>
        </p:nvGraphicFramePr>
        <p:xfrm>
          <a:off x="456977" y="1199929"/>
          <a:ext cx="8230053" cy="3749349"/>
        </p:xfrm>
        <a:graphic>
          <a:graphicData uri="http://schemas.openxmlformats.org/drawingml/2006/table">
            <a:tbl>
              <a:tblPr firstRow="1" bandRow="1">
                <a:tableStyleId>{5C22544A-7EE6-4342-B048-85BDC9FD1C3A}</a:tableStyleId>
              </a:tblPr>
              <a:tblGrid>
                <a:gridCol w="4115027"/>
                <a:gridCol w="990654"/>
                <a:gridCol w="1524084"/>
                <a:gridCol w="1600288"/>
              </a:tblGrid>
              <a:tr h="411513">
                <a:tc>
                  <a:txBody>
                    <a:bodyPr/>
                    <a:lstStyle/>
                    <a:p>
                      <a:pPr marL="0" marR="0" algn="ctr">
                        <a:spcBef>
                          <a:spcPts val="0"/>
                        </a:spcBef>
                        <a:spcAft>
                          <a:spcPts val="0"/>
                        </a:spcAft>
                      </a:pPr>
                      <a:endParaRPr lang="en-US" sz="1300" u="sng" baseline="0" dirty="0">
                        <a:solidFill>
                          <a:schemeClr val="tx1"/>
                        </a:solidFill>
                        <a:latin typeface="+mn-lt"/>
                        <a:ea typeface="Times New Roman"/>
                        <a:cs typeface="Times New Roman"/>
                      </a:endParaRPr>
                    </a:p>
                  </a:txBody>
                  <a:tcPr marL="68584" marR="68584" marT="0" marB="0" anchor="ctr">
                    <a:noFill/>
                  </a:tcPr>
                </a:tc>
                <a:tc>
                  <a:txBody>
                    <a:bodyPr/>
                    <a:lstStyle/>
                    <a:p>
                      <a:pPr marL="0" marR="0" algn="ctr">
                        <a:spcBef>
                          <a:spcPts val="0"/>
                        </a:spcBef>
                        <a:spcAft>
                          <a:spcPts val="0"/>
                        </a:spcAft>
                      </a:pPr>
                      <a:r>
                        <a:rPr lang="en-US" sz="1300" u="sng" baseline="0" dirty="0">
                          <a:solidFill>
                            <a:schemeClr val="tx1"/>
                          </a:solidFill>
                          <a:latin typeface="+mn-lt"/>
                          <a:ea typeface="Times New Roman"/>
                          <a:cs typeface="Times New Roman"/>
                        </a:rPr>
                        <a:t>All</a:t>
                      </a:r>
                    </a:p>
                  </a:txBody>
                  <a:tcPr marL="68584" marR="68584" marT="0" marB="0" anchor="ctr">
                    <a:noFill/>
                  </a:tcPr>
                </a:tc>
                <a:tc>
                  <a:txBody>
                    <a:bodyPr/>
                    <a:lstStyle/>
                    <a:p>
                      <a:pPr marL="0" marR="0" algn="ctr">
                        <a:spcBef>
                          <a:spcPts val="0"/>
                        </a:spcBef>
                        <a:spcAft>
                          <a:spcPts val="0"/>
                        </a:spcAft>
                      </a:pPr>
                      <a:r>
                        <a:rPr lang="en-US" sz="1300" u="sng" baseline="0" dirty="0">
                          <a:solidFill>
                            <a:schemeClr val="tx1"/>
                          </a:solidFill>
                          <a:latin typeface="+mn-lt"/>
                          <a:ea typeface="Times New Roman"/>
                          <a:cs typeface="Times New Roman"/>
                        </a:rPr>
                        <a:t>Should Use NCPE</a:t>
                      </a:r>
                    </a:p>
                  </a:txBody>
                  <a:tcPr marL="68584" marR="68584" marT="0" marB="0" anchor="ctr">
                    <a:noFill/>
                  </a:tcPr>
                </a:tc>
                <a:tc>
                  <a:txBody>
                    <a:bodyPr/>
                    <a:lstStyle/>
                    <a:p>
                      <a:pPr marL="0" marR="0" algn="ctr">
                        <a:spcBef>
                          <a:spcPts val="0"/>
                        </a:spcBef>
                        <a:spcAft>
                          <a:spcPts val="0"/>
                        </a:spcAft>
                      </a:pPr>
                      <a:r>
                        <a:rPr lang="en-US" sz="1300" u="sng" baseline="0" dirty="0">
                          <a:solidFill>
                            <a:schemeClr val="tx1"/>
                          </a:solidFill>
                          <a:latin typeface="+mn-lt"/>
                          <a:ea typeface="Times New Roman"/>
                          <a:cs typeface="Times New Roman"/>
                        </a:rPr>
                        <a:t>Should Not Use NCPE</a:t>
                      </a:r>
                    </a:p>
                  </a:txBody>
                  <a:tcPr marL="68584" marR="68584" marT="0" marB="0" anchor="ctr">
                    <a:noFill/>
                  </a:tcPr>
                </a:tc>
              </a:tr>
              <a:tr h="278153">
                <a:tc>
                  <a:txBody>
                    <a:bodyPr/>
                    <a:lstStyle/>
                    <a:p>
                      <a:pPr marL="0" marR="0">
                        <a:spcBef>
                          <a:spcPts val="0"/>
                        </a:spcBef>
                        <a:spcAft>
                          <a:spcPts val="0"/>
                        </a:spcAft>
                      </a:pPr>
                      <a:r>
                        <a:rPr lang="en-US" sz="1300" dirty="0">
                          <a:solidFill>
                            <a:srgbClr val="000000"/>
                          </a:solidFill>
                          <a:latin typeface="+mn-lt"/>
                          <a:ea typeface="Times New Roman"/>
                          <a:cs typeface="Times New Roman"/>
                        </a:rPr>
                        <a:t>Optimization Rate</a:t>
                      </a:r>
                      <a:endParaRPr lang="en-US" sz="1300" dirty="0">
                        <a:latin typeface="+mn-lt"/>
                        <a:ea typeface="Times New Roman"/>
                        <a:cs typeface="Times New Roman"/>
                      </a:endParaRPr>
                    </a:p>
                  </a:txBody>
                  <a:tcPr marL="68584" marR="68584" marT="0" marB="0" anchor="b">
                    <a:noFill/>
                  </a:tcPr>
                </a:tc>
                <a:tc>
                  <a:txBody>
                    <a:bodyPr/>
                    <a:lstStyle/>
                    <a:p>
                      <a:pPr marL="0" marR="0" algn="ctr">
                        <a:spcBef>
                          <a:spcPts val="0"/>
                        </a:spcBef>
                        <a:spcAft>
                          <a:spcPts val="0"/>
                        </a:spcAft>
                      </a:pPr>
                      <a:r>
                        <a:rPr lang="en-US" sz="1300" dirty="0">
                          <a:solidFill>
                            <a:srgbClr val="000000"/>
                          </a:solidFill>
                          <a:latin typeface="+mn-lt"/>
                          <a:ea typeface="Times New Roman"/>
                          <a:cs typeface="Times New Roman"/>
                        </a:rPr>
                        <a:t>82%</a:t>
                      </a:r>
                      <a:endParaRPr lang="en-US" sz="1300" dirty="0">
                        <a:latin typeface="+mn-lt"/>
                        <a:ea typeface="Times New Roman"/>
                        <a:cs typeface="Times New Roman"/>
                      </a:endParaRPr>
                    </a:p>
                  </a:txBody>
                  <a:tcPr marL="68584" marR="68584" marT="0" marB="0" anchor="b">
                    <a:noFill/>
                  </a:tcPr>
                </a:tc>
                <a:tc>
                  <a:txBody>
                    <a:bodyPr/>
                    <a:lstStyle/>
                    <a:p>
                      <a:pPr marL="0" marR="0" algn="ctr">
                        <a:spcBef>
                          <a:spcPts val="0"/>
                        </a:spcBef>
                        <a:spcAft>
                          <a:spcPts val="0"/>
                        </a:spcAft>
                      </a:pPr>
                      <a:r>
                        <a:rPr lang="en-US" sz="1300" dirty="0">
                          <a:solidFill>
                            <a:srgbClr val="000000"/>
                          </a:solidFill>
                          <a:latin typeface="+mn-lt"/>
                          <a:ea typeface="Times New Roman"/>
                          <a:cs typeface="Times New Roman"/>
                        </a:rPr>
                        <a:t>71%</a:t>
                      </a:r>
                      <a:endParaRPr lang="en-US" sz="1300" dirty="0">
                        <a:latin typeface="+mn-lt"/>
                        <a:ea typeface="Times New Roman"/>
                        <a:cs typeface="Times New Roman"/>
                      </a:endParaRPr>
                    </a:p>
                  </a:txBody>
                  <a:tcPr marL="68584" marR="68584" marT="0" marB="0" anchor="b">
                    <a:noFill/>
                  </a:tcPr>
                </a:tc>
                <a:tc>
                  <a:txBody>
                    <a:bodyPr/>
                    <a:lstStyle/>
                    <a:p>
                      <a:pPr marL="0" marR="0" algn="ctr">
                        <a:spcBef>
                          <a:spcPts val="0"/>
                        </a:spcBef>
                        <a:spcAft>
                          <a:spcPts val="0"/>
                        </a:spcAft>
                      </a:pPr>
                      <a:r>
                        <a:rPr lang="en-US" sz="1300" dirty="0">
                          <a:solidFill>
                            <a:srgbClr val="000000"/>
                          </a:solidFill>
                          <a:latin typeface="+mn-lt"/>
                          <a:ea typeface="Times New Roman"/>
                          <a:cs typeface="Times New Roman"/>
                        </a:rPr>
                        <a:t>83%</a:t>
                      </a:r>
                      <a:endParaRPr lang="en-US" sz="1300" dirty="0">
                        <a:latin typeface="+mn-lt"/>
                        <a:ea typeface="Times New Roman"/>
                        <a:cs typeface="Times New Roman"/>
                      </a:endParaRPr>
                    </a:p>
                  </a:txBody>
                  <a:tcPr marL="68584" marR="68584" marT="0" marB="0" anchor="b">
                    <a:noFill/>
                  </a:tcPr>
                </a:tc>
              </a:tr>
              <a:tr h="278153">
                <a:tc>
                  <a:txBody>
                    <a:bodyPr/>
                    <a:lstStyle/>
                    <a:p>
                      <a:pPr marL="0" marR="0">
                        <a:spcBef>
                          <a:spcPts val="0"/>
                        </a:spcBef>
                        <a:spcAft>
                          <a:spcPts val="0"/>
                        </a:spcAft>
                      </a:pPr>
                      <a:r>
                        <a:rPr lang="en-US" sz="1300" dirty="0">
                          <a:solidFill>
                            <a:srgbClr val="000000"/>
                          </a:solidFill>
                          <a:latin typeface="+mn-lt"/>
                          <a:ea typeface="Times New Roman"/>
                          <a:cs typeface="Times New Roman"/>
                        </a:rPr>
                        <a:t>Average Loss Among Non-Optimizers</a:t>
                      </a:r>
                      <a:endParaRPr lang="en-US" sz="1300" dirty="0">
                        <a:latin typeface="+mn-lt"/>
                        <a:ea typeface="Times New Roman"/>
                        <a:cs typeface="Times New Roman"/>
                      </a:endParaRPr>
                    </a:p>
                  </a:txBody>
                  <a:tcPr marL="68584" marR="68584" marT="0" marB="0" anchor="b">
                    <a:noFill/>
                  </a:tcPr>
                </a:tc>
                <a:tc>
                  <a:txBody>
                    <a:bodyPr/>
                    <a:lstStyle/>
                    <a:p>
                      <a:pPr marL="0" marR="0" algn="ctr">
                        <a:spcBef>
                          <a:spcPts val="0"/>
                        </a:spcBef>
                        <a:spcAft>
                          <a:spcPts val="0"/>
                        </a:spcAft>
                      </a:pPr>
                      <a:r>
                        <a:rPr lang="en-US" sz="1300" dirty="0">
                          <a:solidFill>
                            <a:srgbClr val="000000"/>
                          </a:solidFill>
                          <a:latin typeface="+mn-lt"/>
                          <a:ea typeface="Times New Roman"/>
                          <a:cs typeface="Times New Roman"/>
                        </a:rPr>
                        <a:t>$1,191</a:t>
                      </a:r>
                      <a:endParaRPr lang="en-US" sz="1300" dirty="0">
                        <a:latin typeface="+mn-lt"/>
                        <a:ea typeface="Times New Roman"/>
                        <a:cs typeface="Times New Roman"/>
                      </a:endParaRPr>
                    </a:p>
                  </a:txBody>
                  <a:tcPr marL="68584" marR="68584" marT="0" marB="0" anchor="b">
                    <a:noFill/>
                  </a:tcPr>
                </a:tc>
                <a:tc>
                  <a:txBody>
                    <a:bodyPr/>
                    <a:lstStyle/>
                    <a:p>
                      <a:pPr marL="0" marR="0" algn="ctr">
                        <a:spcBef>
                          <a:spcPts val="0"/>
                        </a:spcBef>
                        <a:spcAft>
                          <a:spcPts val="0"/>
                        </a:spcAft>
                      </a:pPr>
                      <a:r>
                        <a:rPr lang="en-US" sz="1300">
                          <a:solidFill>
                            <a:srgbClr val="000000"/>
                          </a:solidFill>
                          <a:latin typeface="+mn-lt"/>
                          <a:ea typeface="Times New Roman"/>
                          <a:cs typeface="Times New Roman"/>
                        </a:rPr>
                        <a:t>$1,571</a:t>
                      </a:r>
                      <a:endParaRPr lang="en-US" sz="1300">
                        <a:latin typeface="+mn-lt"/>
                        <a:ea typeface="Times New Roman"/>
                        <a:cs typeface="Times New Roman"/>
                      </a:endParaRPr>
                    </a:p>
                  </a:txBody>
                  <a:tcPr marL="68584" marR="68584" marT="0" marB="0" anchor="b">
                    <a:noFill/>
                  </a:tcPr>
                </a:tc>
                <a:tc>
                  <a:txBody>
                    <a:bodyPr/>
                    <a:lstStyle/>
                    <a:p>
                      <a:pPr marL="0" marR="0" algn="ctr">
                        <a:spcBef>
                          <a:spcPts val="0"/>
                        </a:spcBef>
                        <a:spcAft>
                          <a:spcPts val="0"/>
                        </a:spcAft>
                      </a:pPr>
                      <a:r>
                        <a:rPr lang="en-US" sz="1300" dirty="0">
                          <a:solidFill>
                            <a:srgbClr val="000000"/>
                          </a:solidFill>
                          <a:latin typeface="+mn-lt"/>
                          <a:ea typeface="Times New Roman"/>
                          <a:cs typeface="Times New Roman"/>
                        </a:rPr>
                        <a:t>$1,145</a:t>
                      </a:r>
                      <a:endParaRPr lang="en-US" sz="1300" dirty="0">
                        <a:latin typeface="+mn-lt"/>
                        <a:ea typeface="Times New Roman"/>
                        <a:cs typeface="Times New Roman"/>
                      </a:endParaRPr>
                    </a:p>
                  </a:txBody>
                  <a:tcPr marL="68584" marR="68584" marT="0" marB="0" anchor="b">
                    <a:noFill/>
                  </a:tcPr>
                </a:tc>
              </a:tr>
              <a:tr h="278153">
                <a:tc>
                  <a:txBody>
                    <a:bodyPr/>
                    <a:lstStyle/>
                    <a:p>
                      <a:pPr marL="0" marR="0">
                        <a:spcBef>
                          <a:spcPts val="0"/>
                        </a:spcBef>
                        <a:spcAft>
                          <a:spcPts val="0"/>
                        </a:spcAft>
                      </a:pPr>
                      <a:r>
                        <a:rPr lang="en-US" sz="1300" dirty="0">
                          <a:solidFill>
                            <a:srgbClr val="000000"/>
                          </a:solidFill>
                          <a:latin typeface="+mn-lt"/>
                          <a:ea typeface="Times New Roman"/>
                          <a:cs typeface="Times New Roman"/>
                        </a:rPr>
                        <a:t>Use a Paid Tax Preparer</a:t>
                      </a:r>
                      <a:endParaRPr lang="en-US" sz="1300" dirty="0">
                        <a:latin typeface="+mn-lt"/>
                        <a:ea typeface="Times New Roman"/>
                        <a:cs typeface="Times New Roman"/>
                      </a:endParaRPr>
                    </a:p>
                  </a:txBody>
                  <a:tcPr marL="68584" marR="68584" marT="0" marB="0" anchor="b">
                    <a:noFill/>
                  </a:tcPr>
                </a:tc>
                <a:tc>
                  <a:txBody>
                    <a:bodyPr/>
                    <a:lstStyle/>
                    <a:p>
                      <a:pPr marL="0" marR="0" algn="ctr">
                        <a:spcBef>
                          <a:spcPts val="0"/>
                        </a:spcBef>
                        <a:spcAft>
                          <a:spcPts val="0"/>
                        </a:spcAft>
                      </a:pPr>
                      <a:r>
                        <a:rPr lang="en-US" sz="1300" dirty="0">
                          <a:solidFill>
                            <a:srgbClr val="000000"/>
                          </a:solidFill>
                          <a:latin typeface="+mn-lt"/>
                          <a:ea typeface="Times New Roman"/>
                          <a:cs typeface="Times New Roman"/>
                        </a:rPr>
                        <a:t>54%</a:t>
                      </a:r>
                      <a:endParaRPr lang="en-US" sz="1300" dirty="0">
                        <a:latin typeface="+mn-lt"/>
                        <a:ea typeface="Times New Roman"/>
                        <a:cs typeface="Times New Roman"/>
                      </a:endParaRPr>
                    </a:p>
                  </a:txBody>
                  <a:tcPr marL="68584" marR="68584" marT="0" marB="0" anchor="b">
                    <a:noFill/>
                  </a:tcPr>
                </a:tc>
                <a:tc>
                  <a:txBody>
                    <a:bodyPr/>
                    <a:lstStyle/>
                    <a:p>
                      <a:pPr marL="0" marR="0" algn="ctr">
                        <a:spcBef>
                          <a:spcPts val="0"/>
                        </a:spcBef>
                        <a:spcAft>
                          <a:spcPts val="0"/>
                        </a:spcAft>
                      </a:pPr>
                      <a:r>
                        <a:rPr lang="en-US" sz="1300" dirty="0">
                          <a:solidFill>
                            <a:srgbClr val="000000"/>
                          </a:solidFill>
                          <a:latin typeface="+mn-lt"/>
                          <a:ea typeface="Times New Roman"/>
                          <a:cs typeface="Times New Roman"/>
                        </a:rPr>
                        <a:t>57%</a:t>
                      </a:r>
                      <a:endParaRPr lang="en-US" sz="1300" dirty="0">
                        <a:latin typeface="+mn-lt"/>
                        <a:ea typeface="Times New Roman"/>
                        <a:cs typeface="Times New Roman"/>
                      </a:endParaRPr>
                    </a:p>
                  </a:txBody>
                  <a:tcPr marL="68584" marR="68584" marT="0" marB="0" anchor="b">
                    <a:noFill/>
                  </a:tcPr>
                </a:tc>
                <a:tc>
                  <a:txBody>
                    <a:bodyPr/>
                    <a:lstStyle/>
                    <a:p>
                      <a:pPr marL="0" marR="0" algn="ctr">
                        <a:spcBef>
                          <a:spcPts val="0"/>
                        </a:spcBef>
                        <a:spcAft>
                          <a:spcPts val="0"/>
                        </a:spcAft>
                      </a:pPr>
                      <a:r>
                        <a:rPr lang="en-US" sz="1300" dirty="0">
                          <a:solidFill>
                            <a:srgbClr val="000000"/>
                          </a:solidFill>
                          <a:latin typeface="+mn-lt"/>
                          <a:ea typeface="Times New Roman"/>
                          <a:cs typeface="Times New Roman"/>
                        </a:rPr>
                        <a:t>54%</a:t>
                      </a:r>
                      <a:endParaRPr lang="en-US" sz="1300" dirty="0">
                        <a:latin typeface="+mn-lt"/>
                        <a:ea typeface="Times New Roman"/>
                        <a:cs typeface="Times New Roman"/>
                      </a:endParaRPr>
                    </a:p>
                  </a:txBody>
                  <a:tcPr marL="68584" marR="68584" marT="0" marB="0" anchor="b">
                    <a:noFill/>
                  </a:tcPr>
                </a:tc>
              </a:tr>
              <a:tr h="278153">
                <a:tc gridSpan="2">
                  <a:txBody>
                    <a:bodyPr/>
                    <a:lstStyle/>
                    <a:p>
                      <a:pPr marL="0" marR="0" algn="ctr">
                        <a:spcBef>
                          <a:spcPts val="0"/>
                        </a:spcBef>
                        <a:spcAft>
                          <a:spcPts val="0"/>
                        </a:spcAft>
                      </a:pPr>
                      <a:endParaRPr lang="en-US" sz="1300" dirty="0">
                        <a:latin typeface="+mn-lt"/>
                        <a:ea typeface="Times New Roman"/>
                        <a:cs typeface="Times New Roman"/>
                      </a:endParaRPr>
                    </a:p>
                  </a:txBody>
                  <a:tcPr marL="68584" marR="68584" marT="0" marB="0" anchor="b">
                    <a:noFill/>
                  </a:tcPr>
                </a:tc>
                <a:tc hMerge="1">
                  <a:txBody>
                    <a:bodyPr/>
                    <a:lstStyle/>
                    <a:p>
                      <a:endParaRPr lang="en-US"/>
                    </a:p>
                  </a:txBody>
                  <a:tcPr/>
                </a:tc>
                <a:tc>
                  <a:txBody>
                    <a:bodyPr/>
                    <a:lstStyle/>
                    <a:p>
                      <a:pPr marL="0" marR="0" algn="ctr">
                        <a:spcBef>
                          <a:spcPts val="0"/>
                        </a:spcBef>
                        <a:spcAft>
                          <a:spcPts val="0"/>
                        </a:spcAft>
                      </a:pPr>
                      <a:endParaRPr lang="en-US" sz="1300" dirty="0">
                        <a:solidFill>
                          <a:srgbClr val="000000"/>
                        </a:solidFill>
                        <a:latin typeface="+mn-lt"/>
                        <a:ea typeface="Times New Roman"/>
                        <a:cs typeface="Times New Roman"/>
                      </a:endParaRPr>
                    </a:p>
                  </a:txBody>
                  <a:tcPr marL="68584" marR="68584" marT="0" marB="0" anchor="b">
                    <a:noFill/>
                  </a:tcPr>
                </a:tc>
                <a:tc>
                  <a:txBody>
                    <a:bodyPr/>
                    <a:lstStyle/>
                    <a:p>
                      <a:pPr marL="0" marR="0" algn="ctr">
                        <a:spcBef>
                          <a:spcPts val="0"/>
                        </a:spcBef>
                        <a:spcAft>
                          <a:spcPts val="0"/>
                        </a:spcAft>
                      </a:pPr>
                      <a:endParaRPr lang="en-US" sz="1300" dirty="0">
                        <a:solidFill>
                          <a:srgbClr val="000000"/>
                        </a:solidFill>
                        <a:latin typeface="+mn-lt"/>
                        <a:ea typeface="Times New Roman"/>
                        <a:cs typeface="Times New Roman"/>
                      </a:endParaRPr>
                    </a:p>
                  </a:txBody>
                  <a:tcPr marL="68584" marR="68584" marT="0" marB="0" anchor="b">
                    <a:noFill/>
                  </a:tcPr>
                </a:tc>
              </a:tr>
              <a:tr h="278153">
                <a:tc gridSpan="2">
                  <a:txBody>
                    <a:bodyPr/>
                    <a:lstStyle/>
                    <a:p>
                      <a:pPr marL="0" marR="0">
                        <a:spcBef>
                          <a:spcPts val="0"/>
                        </a:spcBef>
                        <a:spcAft>
                          <a:spcPts val="0"/>
                        </a:spcAft>
                      </a:pPr>
                      <a:r>
                        <a:rPr lang="en-US" sz="1300" dirty="0">
                          <a:solidFill>
                            <a:srgbClr val="000000"/>
                          </a:solidFill>
                          <a:latin typeface="+mn-lt"/>
                          <a:ea typeface="Times New Roman"/>
                          <a:cs typeface="Times New Roman"/>
                        </a:rPr>
                        <a:t>Optimization Rate By Paid Preparer Use:</a:t>
                      </a:r>
                      <a:endParaRPr lang="en-US" sz="1300" dirty="0">
                        <a:latin typeface="+mn-lt"/>
                        <a:ea typeface="Times New Roman"/>
                        <a:cs typeface="Times New Roman"/>
                      </a:endParaRPr>
                    </a:p>
                  </a:txBody>
                  <a:tcPr marL="68584" marR="68584" marT="0" marB="0" anchor="b">
                    <a:noFill/>
                  </a:tcPr>
                </a:tc>
                <a:tc hMerge="1">
                  <a:txBody>
                    <a:bodyPr/>
                    <a:lstStyle/>
                    <a:p>
                      <a:endParaRPr lang="en-US"/>
                    </a:p>
                  </a:txBody>
                  <a:tcPr/>
                </a:tc>
                <a:tc>
                  <a:txBody>
                    <a:bodyPr/>
                    <a:lstStyle/>
                    <a:p>
                      <a:pPr marL="0" marR="0" algn="ctr">
                        <a:spcBef>
                          <a:spcPts val="0"/>
                        </a:spcBef>
                        <a:spcAft>
                          <a:spcPts val="0"/>
                        </a:spcAft>
                      </a:pPr>
                      <a:endParaRPr lang="en-US" sz="1300" dirty="0">
                        <a:solidFill>
                          <a:srgbClr val="000000"/>
                        </a:solidFill>
                        <a:latin typeface="+mn-lt"/>
                        <a:ea typeface="Times New Roman"/>
                        <a:cs typeface="Times New Roman"/>
                      </a:endParaRPr>
                    </a:p>
                  </a:txBody>
                  <a:tcPr marL="68584" marR="68584" marT="0" marB="0" anchor="b">
                    <a:noFill/>
                  </a:tcPr>
                </a:tc>
                <a:tc>
                  <a:txBody>
                    <a:bodyPr/>
                    <a:lstStyle/>
                    <a:p>
                      <a:pPr marL="0" marR="0" algn="ctr">
                        <a:spcBef>
                          <a:spcPts val="0"/>
                        </a:spcBef>
                        <a:spcAft>
                          <a:spcPts val="0"/>
                        </a:spcAft>
                      </a:pPr>
                      <a:endParaRPr lang="en-US" sz="1300" dirty="0">
                        <a:solidFill>
                          <a:srgbClr val="000000"/>
                        </a:solidFill>
                        <a:latin typeface="+mn-lt"/>
                        <a:ea typeface="Times New Roman"/>
                        <a:cs typeface="Times New Roman"/>
                      </a:endParaRPr>
                    </a:p>
                  </a:txBody>
                  <a:tcPr marL="68584" marR="68584" marT="0" marB="0" anchor="b">
                    <a:noFill/>
                  </a:tcPr>
                </a:tc>
              </a:tr>
              <a:tr h="278153">
                <a:tc>
                  <a:txBody>
                    <a:bodyPr/>
                    <a:lstStyle/>
                    <a:p>
                      <a:pPr marL="0" marR="0">
                        <a:spcBef>
                          <a:spcPts val="0"/>
                        </a:spcBef>
                        <a:spcAft>
                          <a:spcPts val="0"/>
                        </a:spcAft>
                      </a:pPr>
                      <a:r>
                        <a:rPr lang="en-US" sz="1300" dirty="0">
                          <a:solidFill>
                            <a:srgbClr val="000000"/>
                          </a:solidFill>
                          <a:latin typeface="+mn-lt"/>
                          <a:ea typeface="Times New Roman"/>
                          <a:cs typeface="Times New Roman"/>
                        </a:rPr>
                        <a:t>  </a:t>
                      </a:r>
                      <a:r>
                        <a:rPr lang="en-US" sz="1300" i="1" dirty="0">
                          <a:solidFill>
                            <a:srgbClr val="000000"/>
                          </a:solidFill>
                          <a:latin typeface="+mn-lt"/>
                          <a:ea typeface="Times New Roman"/>
                          <a:cs typeface="Times New Roman"/>
                        </a:rPr>
                        <a:t>No Paid Tax Preparer</a:t>
                      </a:r>
                      <a:endParaRPr lang="en-US" sz="1300" dirty="0">
                        <a:latin typeface="+mn-lt"/>
                        <a:ea typeface="Times New Roman"/>
                        <a:cs typeface="Times New Roman"/>
                      </a:endParaRPr>
                    </a:p>
                  </a:txBody>
                  <a:tcPr marL="68584" marR="68584" marT="0" marB="0" anchor="b">
                    <a:noFill/>
                  </a:tcPr>
                </a:tc>
                <a:tc>
                  <a:txBody>
                    <a:bodyPr/>
                    <a:lstStyle/>
                    <a:p>
                      <a:pPr marL="0" marR="0" algn="ctr">
                        <a:spcBef>
                          <a:spcPts val="0"/>
                        </a:spcBef>
                        <a:spcAft>
                          <a:spcPts val="0"/>
                        </a:spcAft>
                      </a:pPr>
                      <a:r>
                        <a:rPr lang="en-US" sz="1300" dirty="0">
                          <a:solidFill>
                            <a:srgbClr val="000000"/>
                          </a:solidFill>
                          <a:latin typeface="+mn-lt"/>
                          <a:ea typeface="Times New Roman"/>
                          <a:cs typeface="Times New Roman"/>
                        </a:rPr>
                        <a:t>73%</a:t>
                      </a:r>
                      <a:endParaRPr lang="en-US" sz="1300" dirty="0">
                        <a:latin typeface="+mn-lt"/>
                        <a:ea typeface="Times New Roman"/>
                        <a:cs typeface="Times New Roman"/>
                      </a:endParaRPr>
                    </a:p>
                  </a:txBody>
                  <a:tcPr marL="68584" marR="68584" marT="0" marB="0" anchor="b">
                    <a:noFill/>
                  </a:tcPr>
                </a:tc>
                <a:tc>
                  <a:txBody>
                    <a:bodyPr/>
                    <a:lstStyle/>
                    <a:p>
                      <a:pPr marL="0" marR="0" algn="ctr">
                        <a:spcBef>
                          <a:spcPts val="0"/>
                        </a:spcBef>
                        <a:spcAft>
                          <a:spcPts val="0"/>
                        </a:spcAft>
                      </a:pPr>
                      <a:r>
                        <a:rPr lang="en-US" sz="1300">
                          <a:solidFill>
                            <a:srgbClr val="000000"/>
                          </a:solidFill>
                          <a:latin typeface="+mn-lt"/>
                          <a:ea typeface="Times New Roman"/>
                          <a:cs typeface="Times New Roman"/>
                        </a:rPr>
                        <a:t>54%</a:t>
                      </a:r>
                      <a:endParaRPr lang="en-US" sz="1300">
                        <a:latin typeface="+mn-lt"/>
                        <a:ea typeface="Times New Roman"/>
                        <a:cs typeface="Times New Roman"/>
                      </a:endParaRPr>
                    </a:p>
                  </a:txBody>
                  <a:tcPr marL="68584" marR="68584" marT="0" marB="0" anchor="b">
                    <a:noFill/>
                  </a:tcPr>
                </a:tc>
                <a:tc>
                  <a:txBody>
                    <a:bodyPr/>
                    <a:lstStyle/>
                    <a:p>
                      <a:pPr marL="0" marR="0" algn="ctr">
                        <a:spcBef>
                          <a:spcPts val="0"/>
                        </a:spcBef>
                        <a:spcAft>
                          <a:spcPts val="0"/>
                        </a:spcAft>
                      </a:pPr>
                      <a:r>
                        <a:rPr lang="en-US" sz="1300" dirty="0">
                          <a:solidFill>
                            <a:srgbClr val="000000"/>
                          </a:solidFill>
                          <a:latin typeface="+mn-lt"/>
                          <a:ea typeface="Times New Roman"/>
                          <a:cs typeface="Times New Roman"/>
                        </a:rPr>
                        <a:t>74%</a:t>
                      </a:r>
                      <a:endParaRPr lang="en-US" sz="1300" dirty="0">
                        <a:latin typeface="+mn-lt"/>
                        <a:ea typeface="Times New Roman"/>
                        <a:cs typeface="Times New Roman"/>
                      </a:endParaRPr>
                    </a:p>
                  </a:txBody>
                  <a:tcPr marL="68584" marR="68584" marT="0" marB="0" anchor="b">
                    <a:noFill/>
                  </a:tcPr>
                </a:tc>
              </a:tr>
              <a:tr h="278153">
                <a:tc>
                  <a:txBody>
                    <a:bodyPr/>
                    <a:lstStyle/>
                    <a:p>
                      <a:pPr marL="0" marR="0">
                        <a:spcBef>
                          <a:spcPts val="0"/>
                        </a:spcBef>
                        <a:spcAft>
                          <a:spcPts val="0"/>
                        </a:spcAft>
                      </a:pPr>
                      <a:r>
                        <a:rPr lang="en-US" sz="1300" dirty="0">
                          <a:solidFill>
                            <a:srgbClr val="000000"/>
                          </a:solidFill>
                          <a:latin typeface="+mn-lt"/>
                          <a:ea typeface="Times New Roman"/>
                          <a:cs typeface="Times New Roman"/>
                        </a:rPr>
                        <a:t>     Average Loss Among Non-Optimizers</a:t>
                      </a:r>
                      <a:endParaRPr lang="en-US" sz="1300" dirty="0">
                        <a:latin typeface="+mn-lt"/>
                        <a:ea typeface="Times New Roman"/>
                        <a:cs typeface="Times New Roman"/>
                      </a:endParaRPr>
                    </a:p>
                  </a:txBody>
                  <a:tcPr marL="68584" marR="68584" marT="0" marB="0" anchor="b">
                    <a:noFill/>
                  </a:tcPr>
                </a:tc>
                <a:tc>
                  <a:txBody>
                    <a:bodyPr/>
                    <a:lstStyle/>
                    <a:p>
                      <a:pPr marL="0" marR="0" algn="ctr">
                        <a:spcBef>
                          <a:spcPts val="0"/>
                        </a:spcBef>
                        <a:spcAft>
                          <a:spcPts val="0"/>
                        </a:spcAft>
                      </a:pPr>
                      <a:r>
                        <a:rPr lang="en-US" sz="1300" dirty="0">
                          <a:solidFill>
                            <a:srgbClr val="000000"/>
                          </a:solidFill>
                          <a:latin typeface="+mn-lt"/>
                          <a:ea typeface="Times New Roman"/>
                          <a:cs typeface="Times New Roman"/>
                        </a:rPr>
                        <a:t>$1,232</a:t>
                      </a:r>
                      <a:endParaRPr lang="en-US" sz="1300" dirty="0">
                        <a:latin typeface="+mn-lt"/>
                        <a:ea typeface="Times New Roman"/>
                        <a:cs typeface="Times New Roman"/>
                      </a:endParaRPr>
                    </a:p>
                  </a:txBody>
                  <a:tcPr marL="68584" marR="68584" marT="0" marB="0" anchor="b">
                    <a:noFill/>
                  </a:tcPr>
                </a:tc>
                <a:tc>
                  <a:txBody>
                    <a:bodyPr/>
                    <a:lstStyle/>
                    <a:p>
                      <a:pPr marL="0" marR="0" algn="ctr">
                        <a:spcBef>
                          <a:spcPts val="0"/>
                        </a:spcBef>
                        <a:spcAft>
                          <a:spcPts val="0"/>
                        </a:spcAft>
                      </a:pPr>
                      <a:r>
                        <a:rPr lang="en-US" sz="1300">
                          <a:solidFill>
                            <a:srgbClr val="000000"/>
                          </a:solidFill>
                          <a:latin typeface="+mn-lt"/>
                          <a:ea typeface="Times New Roman"/>
                          <a:cs typeface="Times New Roman"/>
                        </a:rPr>
                        <a:t>$1,769</a:t>
                      </a:r>
                      <a:endParaRPr lang="en-US" sz="1300">
                        <a:latin typeface="+mn-lt"/>
                        <a:ea typeface="Times New Roman"/>
                        <a:cs typeface="Times New Roman"/>
                      </a:endParaRPr>
                    </a:p>
                  </a:txBody>
                  <a:tcPr marL="68584" marR="68584" marT="0" marB="0" anchor="b">
                    <a:noFill/>
                  </a:tcPr>
                </a:tc>
                <a:tc>
                  <a:txBody>
                    <a:bodyPr/>
                    <a:lstStyle/>
                    <a:p>
                      <a:pPr marL="0" marR="0" algn="ctr">
                        <a:spcBef>
                          <a:spcPts val="0"/>
                        </a:spcBef>
                        <a:spcAft>
                          <a:spcPts val="0"/>
                        </a:spcAft>
                      </a:pPr>
                      <a:r>
                        <a:rPr lang="en-US" sz="1300" dirty="0">
                          <a:solidFill>
                            <a:srgbClr val="000000"/>
                          </a:solidFill>
                          <a:latin typeface="+mn-lt"/>
                          <a:ea typeface="Times New Roman"/>
                          <a:cs typeface="Times New Roman"/>
                        </a:rPr>
                        <a:t>$1,171</a:t>
                      </a:r>
                      <a:endParaRPr lang="en-US" sz="1300" dirty="0">
                        <a:latin typeface="+mn-lt"/>
                        <a:ea typeface="Times New Roman"/>
                        <a:cs typeface="Times New Roman"/>
                      </a:endParaRPr>
                    </a:p>
                  </a:txBody>
                  <a:tcPr marL="68584" marR="68584" marT="0" marB="0" anchor="b">
                    <a:noFill/>
                  </a:tcPr>
                </a:tc>
              </a:tr>
              <a:tr h="278153">
                <a:tc>
                  <a:txBody>
                    <a:bodyPr/>
                    <a:lstStyle/>
                    <a:p>
                      <a:pPr marL="0" marR="0">
                        <a:spcBef>
                          <a:spcPts val="0"/>
                        </a:spcBef>
                        <a:spcAft>
                          <a:spcPts val="0"/>
                        </a:spcAft>
                      </a:pPr>
                      <a:r>
                        <a:rPr lang="en-US" sz="1300" dirty="0">
                          <a:solidFill>
                            <a:srgbClr val="000000"/>
                          </a:solidFill>
                          <a:latin typeface="+mn-lt"/>
                          <a:ea typeface="Times New Roman"/>
                          <a:cs typeface="Times New Roman"/>
                        </a:rPr>
                        <a:t>  </a:t>
                      </a:r>
                      <a:r>
                        <a:rPr lang="en-US" sz="1300" i="1" dirty="0">
                          <a:solidFill>
                            <a:srgbClr val="000000"/>
                          </a:solidFill>
                          <a:latin typeface="+mn-lt"/>
                          <a:ea typeface="Times New Roman"/>
                          <a:cs typeface="Times New Roman"/>
                        </a:rPr>
                        <a:t>Yes Paid Tax Preparer</a:t>
                      </a:r>
                      <a:endParaRPr lang="en-US" sz="1300" dirty="0">
                        <a:latin typeface="+mn-lt"/>
                        <a:ea typeface="Times New Roman"/>
                        <a:cs typeface="Times New Roman"/>
                      </a:endParaRPr>
                    </a:p>
                  </a:txBody>
                  <a:tcPr marL="68584" marR="68584" marT="0" marB="0" anchor="b">
                    <a:noFill/>
                  </a:tcPr>
                </a:tc>
                <a:tc>
                  <a:txBody>
                    <a:bodyPr/>
                    <a:lstStyle/>
                    <a:p>
                      <a:pPr marL="0" marR="0" algn="ctr">
                        <a:spcBef>
                          <a:spcPts val="0"/>
                        </a:spcBef>
                        <a:spcAft>
                          <a:spcPts val="0"/>
                        </a:spcAft>
                      </a:pPr>
                      <a:r>
                        <a:rPr lang="en-US" sz="1300">
                          <a:solidFill>
                            <a:srgbClr val="000000"/>
                          </a:solidFill>
                          <a:latin typeface="+mn-lt"/>
                          <a:ea typeface="Times New Roman"/>
                          <a:cs typeface="Times New Roman"/>
                        </a:rPr>
                        <a:t>91%</a:t>
                      </a:r>
                      <a:endParaRPr lang="en-US" sz="1300">
                        <a:latin typeface="+mn-lt"/>
                        <a:ea typeface="Times New Roman"/>
                        <a:cs typeface="Times New Roman"/>
                      </a:endParaRPr>
                    </a:p>
                  </a:txBody>
                  <a:tcPr marL="68584" marR="68584" marT="0" marB="0" anchor="b">
                    <a:noFill/>
                  </a:tcPr>
                </a:tc>
                <a:tc>
                  <a:txBody>
                    <a:bodyPr/>
                    <a:lstStyle/>
                    <a:p>
                      <a:pPr marL="0" marR="0" algn="ctr">
                        <a:spcBef>
                          <a:spcPts val="0"/>
                        </a:spcBef>
                        <a:spcAft>
                          <a:spcPts val="0"/>
                        </a:spcAft>
                      </a:pPr>
                      <a:r>
                        <a:rPr lang="en-US" sz="1300" dirty="0">
                          <a:solidFill>
                            <a:srgbClr val="000000"/>
                          </a:solidFill>
                          <a:latin typeface="+mn-lt"/>
                          <a:ea typeface="Times New Roman"/>
                          <a:cs typeface="Times New Roman"/>
                        </a:rPr>
                        <a:t>84%</a:t>
                      </a:r>
                      <a:endParaRPr lang="en-US" sz="1300" dirty="0">
                        <a:latin typeface="+mn-lt"/>
                        <a:ea typeface="Times New Roman"/>
                        <a:cs typeface="Times New Roman"/>
                      </a:endParaRPr>
                    </a:p>
                  </a:txBody>
                  <a:tcPr marL="68584" marR="68584" marT="0" marB="0" anchor="b">
                    <a:noFill/>
                  </a:tcPr>
                </a:tc>
                <a:tc>
                  <a:txBody>
                    <a:bodyPr/>
                    <a:lstStyle/>
                    <a:p>
                      <a:pPr marL="0" marR="0" algn="ctr">
                        <a:spcBef>
                          <a:spcPts val="0"/>
                        </a:spcBef>
                        <a:spcAft>
                          <a:spcPts val="0"/>
                        </a:spcAft>
                      </a:pPr>
                      <a:r>
                        <a:rPr lang="en-US" sz="1300" dirty="0">
                          <a:solidFill>
                            <a:srgbClr val="000000"/>
                          </a:solidFill>
                          <a:latin typeface="+mn-lt"/>
                          <a:ea typeface="Times New Roman"/>
                          <a:cs typeface="Times New Roman"/>
                        </a:rPr>
                        <a:t>91%</a:t>
                      </a:r>
                      <a:endParaRPr lang="en-US" sz="1300" dirty="0">
                        <a:latin typeface="+mn-lt"/>
                        <a:ea typeface="Times New Roman"/>
                        <a:cs typeface="Times New Roman"/>
                      </a:endParaRPr>
                    </a:p>
                  </a:txBody>
                  <a:tcPr marL="68584" marR="68584" marT="0" marB="0" anchor="b">
                    <a:noFill/>
                  </a:tcPr>
                </a:tc>
              </a:tr>
              <a:tr h="278153">
                <a:tc>
                  <a:txBody>
                    <a:bodyPr/>
                    <a:lstStyle/>
                    <a:p>
                      <a:pPr marL="0" marR="0">
                        <a:spcBef>
                          <a:spcPts val="0"/>
                        </a:spcBef>
                        <a:spcAft>
                          <a:spcPts val="0"/>
                        </a:spcAft>
                      </a:pPr>
                      <a:r>
                        <a:rPr lang="en-US" sz="1300">
                          <a:solidFill>
                            <a:srgbClr val="000000"/>
                          </a:solidFill>
                          <a:latin typeface="+mn-lt"/>
                          <a:ea typeface="Times New Roman"/>
                          <a:cs typeface="Times New Roman"/>
                        </a:rPr>
                        <a:t>     Average Loss Among Non-Optimizers</a:t>
                      </a:r>
                      <a:endParaRPr lang="en-US" sz="1300">
                        <a:latin typeface="+mn-lt"/>
                        <a:ea typeface="Times New Roman"/>
                        <a:cs typeface="Times New Roman"/>
                      </a:endParaRPr>
                    </a:p>
                  </a:txBody>
                  <a:tcPr marL="68584" marR="68584" marT="0" marB="0" anchor="b">
                    <a:noFill/>
                  </a:tcPr>
                </a:tc>
                <a:tc>
                  <a:txBody>
                    <a:bodyPr/>
                    <a:lstStyle/>
                    <a:p>
                      <a:pPr marL="0" marR="0" algn="ctr">
                        <a:spcBef>
                          <a:spcPts val="0"/>
                        </a:spcBef>
                        <a:spcAft>
                          <a:spcPts val="0"/>
                        </a:spcAft>
                      </a:pPr>
                      <a:r>
                        <a:rPr lang="en-US" sz="1300" dirty="0">
                          <a:solidFill>
                            <a:srgbClr val="000000"/>
                          </a:solidFill>
                          <a:latin typeface="+mn-lt"/>
                          <a:ea typeface="Times New Roman"/>
                          <a:cs typeface="Times New Roman"/>
                        </a:rPr>
                        <a:t>$1,083</a:t>
                      </a:r>
                      <a:endParaRPr lang="en-US" sz="1300" dirty="0">
                        <a:latin typeface="+mn-lt"/>
                        <a:ea typeface="Times New Roman"/>
                        <a:cs typeface="Times New Roman"/>
                      </a:endParaRPr>
                    </a:p>
                  </a:txBody>
                  <a:tcPr marL="68584" marR="68584" marT="0" marB="0" anchor="b">
                    <a:noFill/>
                  </a:tcPr>
                </a:tc>
                <a:tc>
                  <a:txBody>
                    <a:bodyPr/>
                    <a:lstStyle/>
                    <a:p>
                      <a:pPr marL="0" marR="0" algn="ctr">
                        <a:spcBef>
                          <a:spcPts val="0"/>
                        </a:spcBef>
                        <a:spcAft>
                          <a:spcPts val="0"/>
                        </a:spcAft>
                      </a:pPr>
                      <a:r>
                        <a:rPr lang="en-US" sz="1300">
                          <a:solidFill>
                            <a:srgbClr val="000000"/>
                          </a:solidFill>
                          <a:latin typeface="+mn-lt"/>
                          <a:ea typeface="Times New Roman"/>
                          <a:cs typeface="Times New Roman"/>
                        </a:rPr>
                        <a:t>$1,123</a:t>
                      </a:r>
                      <a:endParaRPr lang="en-US" sz="1300">
                        <a:latin typeface="+mn-lt"/>
                        <a:ea typeface="Times New Roman"/>
                        <a:cs typeface="Times New Roman"/>
                      </a:endParaRPr>
                    </a:p>
                  </a:txBody>
                  <a:tcPr marL="68584" marR="68584" marT="0" marB="0" anchor="b">
                    <a:noFill/>
                  </a:tcPr>
                </a:tc>
                <a:tc>
                  <a:txBody>
                    <a:bodyPr/>
                    <a:lstStyle/>
                    <a:p>
                      <a:pPr marL="0" marR="0" algn="ctr">
                        <a:spcBef>
                          <a:spcPts val="0"/>
                        </a:spcBef>
                        <a:spcAft>
                          <a:spcPts val="0"/>
                        </a:spcAft>
                      </a:pPr>
                      <a:r>
                        <a:rPr lang="en-US" sz="1300" dirty="0">
                          <a:solidFill>
                            <a:srgbClr val="000000"/>
                          </a:solidFill>
                          <a:latin typeface="+mn-lt"/>
                          <a:ea typeface="Times New Roman"/>
                          <a:cs typeface="Times New Roman"/>
                        </a:rPr>
                        <a:t>$1,077</a:t>
                      </a:r>
                      <a:endParaRPr lang="en-US" sz="1300" dirty="0">
                        <a:latin typeface="+mn-lt"/>
                        <a:ea typeface="Times New Roman"/>
                        <a:cs typeface="Times New Roman"/>
                      </a:endParaRPr>
                    </a:p>
                  </a:txBody>
                  <a:tcPr marL="68584" marR="68584" marT="0" marB="0" anchor="b">
                    <a:noFill/>
                  </a:tcPr>
                </a:tc>
              </a:tr>
              <a:tr h="278153">
                <a:tc>
                  <a:txBody>
                    <a:bodyPr/>
                    <a:lstStyle/>
                    <a:p>
                      <a:pPr marL="0" marR="0">
                        <a:spcBef>
                          <a:spcPts val="0"/>
                        </a:spcBef>
                        <a:spcAft>
                          <a:spcPts val="0"/>
                        </a:spcAft>
                      </a:pPr>
                      <a:endParaRPr lang="en-US" sz="1300" dirty="0">
                        <a:solidFill>
                          <a:srgbClr val="000000"/>
                        </a:solidFill>
                        <a:latin typeface="+mn-lt"/>
                        <a:ea typeface="Times New Roman"/>
                        <a:cs typeface="Times New Roman"/>
                      </a:endParaRPr>
                    </a:p>
                  </a:txBody>
                  <a:tcPr marL="68584" marR="68584" marT="0" marB="0" anchor="b">
                    <a:noFill/>
                  </a:tcPr>
                </a:tc>
                <a:tc>
                  <a:txBody>
                    <a:bodyPr/>
                    <a:lstStyle/>
                    <a:p>
                      <a:endParaRPr lang="en-US" sz="1300" dirty="0">
                        <a:latin typeface="+mn-lt"/>
                      </a:endParaRPr>
                    </a:p>
                  </a:txBody>
                  <a:tcPr marL="68584" marR="68584" marT="0" marB="0" anchor="b">
                    <a:noFill/>
                  </a:tcPr>
                </a:tc>
                <a:tc>
                  <a:txBody>
                    <a:bodyPr/>
                    <a:lstStyle/>
                    <a:p>
                      <a:pPr marL="0" marR="0" algn="ctr">
                        <a:spcBef>
                          <a:spcPts val="0"/>
                        </a:spcBef>
                        <a:spcAft>
                          <a:spcPts val="0"/>
                        </a:spcAft>
                      </a:pPr>
                      <a:endParaRPr lang="en-US" sz="1300">
                        <a:solidFill>
                          <a:srgbClr val="000000"/>
                        </a:solidFill>
                        <a:latin typeface="+mn-lt"/>
                        <a:ea typeface="Times New Roman"/>
                        <a:cs typeface="Times New Roman"/>
                      </a:endParaRPr>
                    </a:p>
                  </a:txBody>
                  <a:tcPr marL="68584" marR="68584" marT="0" marB="0" anchor="b">
                    <a:noFill/>
                  </a:tcPr>
                </a:tc>
                <a:tc>
                  <a:txBody>
                    <a:bodyPr/>
                    <a:lstStyle/>
                    <a:p>
                      <a:pPr marL="0" marR="0" algn="ctr">
                        <a:spcBef>
                          <a:spcPts val="0"/>
                        </a:spcBef>
                        <a:spcAft>
                          <a:spcPts val="0"/>
                        </a:spcAft>
                      </a:pPr>
                      <a:endParaRPr lang="en-US" sz="1300" dirty="0">
                        <a:solidFill>
                          <a:srgbClr val="000000"/>
                        </a:solidFill>
                        <a:latin typeface="+mn-lt"/>
                        <a:ea typeface="Times New Roman"/>
                        <a:cs typeface="Times New Roman"/>
                      </a:endParaRPr>
                    </a:p>
                  </a:txBody>
                  <a:tcPr marL="68584" marR="68584" marT="0" marB="0" anchor="b">
                    <a:noFill/>
                  </a:tcPr>
                </a:tc>
              </a:tr>
              <a:tr h="278153">
                <a:tc>
                  <a:txBody>
                    <a:bodyPr/>
                    <a:lstStyle/>
                    <a:p>
                      <a:pPr marL="0" marR="0">
                        <a:spcBef>
                          <a:spcPts val="0"/>
                        </a:spcBef>
                        <a:spcAft>
                          <a:spcPts val="0"/>
                        </a:spcAft>
                      </a:pPr>
                      <a:r>
                        <a:rPr lang="en-US" sz="1300" dirty="0">
                          <a:solidFill>
                            <a:srgbClr val="000000"/>
                          </a:solidFill>
                          <a:latin typeface="+mn-lt"/>
                          <a:ea typeface="Times New Roman"/>
                          <a:cs typeface="Times New Roman"/>
                        </a:rPr>
                        <a:t>Observations</a:t>
                      </a:r>
                      <a:endParaRPr lang="en-US" sz="1300" dirty="0">
                        <a:latin typeface="+mn-lt"/>
                        <a:ea typeface="Times New Roman"/>
                        <a:cs typeface="Times New Roman"/>
                      </a:endParaRPr>
                    </a:p>
                  </a:txBody>
                  <a:tcPr marL="68584" marR="68584" marT="0" marB="0" anchor="b">
                    <a:noFill/>
                  </a:tcPr>
                </a:tc>
                <a:tc>
                  <a:txBody>
                    <a:bodyPr/>
                    <a:lstStyle/>
                    <a:p>
                      <a:pPr marL="0" marR="0" algn="ctr">
                        <a:spcBef>
                          <a:spcPts val="0"/>
                        </a:spcBef>
                        <a:spcAft>
                          <a:spcPts val="0"/>
                        </a:spcAft>
                      </a:pPr>
                      <a:r>
                        <a:rPr lang="en-US" sz="1300">
                          <a:solidFill>
                            <a:srgbClr val="000000"/>
                          </a:solidFill>
                          <a:latin typeface="+mn-lt"/>
                          <a:ea typeface="Times New Roman"/>
                          <a:cs typeface="Times New Roman"/>
                        </a:rPr>
                        <a:t>987,454</a:t>
                      </a:r>
                      <a:endParaRPr lang="en-US" sz="1300">
                        <a:latin typeface="+mn-lt"/>
                        <a:ea typeface="Times New Roman"/>
                        <a:cs typeface="Times New Roman"/>
                      </a:endParaRPr>
                    </a:p>
                  </a:txBody>
                  <a:tcPr marL="68584" marR="68584" marT="0" marB="0" anchor="b">
                    <a:noFill/>
                  </a:tcPr>
                </a:tc>
                <a:tc>
                  <a:txBody>
                    <a:bodyPr/>
                    <a:lstStyle/>
                    <a:p>
                      <a:pPr marL="0" marR="0" algn="ctr">
                        <a:spcBef>
                          <a:spcPts val="0"/>
                        </a:spcBef>
                        <a:spcAft>
                          <a:spcPts val="0"/>
                        </a:spcAft>
                      </a:pPr>
                      <a:r>
                        <a:rPr lang="en-US" sz="1300">
                          <a:solidFill>
                            <a:srgbClr val="000000"/>
                          </a:solidFill>
                          <a:latin typeface="+mn-lt"/>
                          <a:ea typeface="Times New Roman"/>
                          <a:cs typeface="Times New Roman"/>
                        </a:rPr>
                        <a:t>64,399</a:t>
                      </a:r>
                      <a:endParaRPr lang="en-US" sz="1300">
                        <a:latin typeface="+mn-lt"/>
                        <a:ea typeface="Times New Roman"/>
                        <a:cs typeface="Times New Roman"/>
                      </a:endParaRPr>
                    </a:p>
                  </a:txBody>
                  <a:tcPr marL="68584" marR="68584" marT="0" marB="0" anchor="b">
                    <a:noFill/>
                  </a:tcPr>
                </a:tc>
                <a:tc>
                  <a:txBody>
                    <a:bodyPr/>
                    <a:lstStyle/>
                    <a:p>
                      <a:pPr marL="0" marR="0" algn="ctr">
                        <a:spcBef>
                          <a:spcPts val="0"/>
                        </a:spcBef>
                        <a:spcAft>
                          <a:spcPts val="0"/>
                        </a:spcAft>
                      </a:pPr>
                      <a:r>
                        <a:rPr lang="en-US" sz="1300" dirty="0">
                          <a:solidFill>
                            <a:srgbClr val="000000"/>
                          </a:solidFill>
                          <a:latin typeface="+mn-lt"/>
                          <a:ea typeface="Times New Roman"/>
                          <a:cs typeface="Times New Roman"/>
                        </a:rPr>
                        <a:t>922,968</a:t>
                      </a:r>
                      <a:endParaRPr lang="en-US" sz="1300" dirty="0">
                        <a:latin typeface="+mn-lt"/>
                        <a:ea typeface="Times New Roman"/>
                        <a:cs typeface="Times New Roman"/>
                      </a:endParaRPr>
                    </a:p>
                  </a:txBody>
                  <a:tcPr marL="68584" marR="68584" marT="0" marB="0" anchor="b">
                    <a:noFill/>
                  </a:tcPr>
                </a:tc>
              </a:tr>
              <a:tr h="278153">
                <a:tc>
                  <a:txBody>
                    <a:bodyPr/>
                    <a:lstStyle/>
                    <a:p>
                      <a:pPr marL="0" marR="0">
                        <a:spcBef>
                          <a:spcPts val="0"/>
                        </a:spcBef>
                        <a:spcAft>
                          <a:spcPts val="0"/>
                        </a:spcAft>
                      </a:pPr>
                      <a:r>
                        <a:rPr lang="en-US" sz="1300">
                          <a:solidFill>
                            <a:srgbClr val="000000"/>
                          </a:solidFill>
                          <a:latin typeface="+mn-lt"/>
                          <a:ea typeface="Times New Roman"/>
                          <a:cs typeface="Times New Roman"/>
                        </a:rPr>
                        <a:t>Percentage</a:t>
                      </a:r>
                      <a:endParaRPr lang="en-US" sz="1300">
                        <a:latin typeface="+mn-lt"/>
                        <a:ea typeface="Times New Roman"/>
                        <a:cs typeface="Times New Roman"/>
                      </a:endParaRPr>
                    </a:p>
                  </a:txBody>
                  <a:tcPr marL="68584" marR="68584" marT="0" marB="0" anchor="b">
                    <a:noFill/>
                  </a:tcPr>
                </a:tc>
                <a:tc>
                  <a:txBody>
                    <a:bodyPr/>
                    <a:lstStyle/>
                    <a:p>
                      <a:pPr marL="0" marR="0" algn="ctr">
                        <a:spcBef>
                          <a:spcPts val="0"/>
                        </a:spcBef>
                        <a:spcAft>
                          <a:spcPts val="0"/>
                        </a:spcAft>
                      </a:pPr>
                      <a:endParaRPr lang="en-US" sz="1300">
                        <a:solidFill>
                          <a:srgbClr val="000000"/>
                        </a:solidFill>
                        <a:latin typeface="+mn-lt"/>
                        <a:ea typeface="Times New Roman"/>
                        <a:cs typeface="Times New Roman"/>
                      </a:endParaRPr>
                    </a:p>
                  </a:txBody>
                  <a:tcPr marL="68584" marR="68584" marT="0" marB="0" anchor="b">
                    <a:noFill/>
                  </a:tcPr>
                </a:tc>
                <a:tc>
                  <a:txBody>
                    <a:bodyPr/>
                    <a:lstStyle/>
                    <a:p>
                      <a:pPr marL="0" marR="0" algn="ctr">
                        <a:spcBef>
                          <a:spcPts val="0"/>
                        </a:spcBef>
                        <a:spcAft>
                          <a:spcPts val="0"/>
                        </a:spcAft>
                      </a:pPr>
                      <a:r>
                        <a:rPr lang="en-US" sz="1300" dirty="0">
                          <a:solidFill>
                            <a:srgbClr val="000000"/>
                          </a:solidFill>
                          <a:latin typeface="+mn-lt"/>
                          <a:ea typeface="Times New Roman"/>
                          <a:cs typeface="Times New Roman"/>
                        </a:rPr>
                        <a:t>6.52%</a:t>
                      </a:r>
                      <a:endParaRPr lang="en-US" sz="1300" dirty="0">
                        <a:latin typeface="+mn-lt"/>
                        <a:ea typeface="Times New Roman"/>
                        <a:cs typeface="Times New Roman"/>
                      </a:endParaRPr>
                    </a:p>
                  </a:txBody>
                  <a:tcPr marL="68584" marR="68584" marT="0" marB="0" anchor="b">
                    <a:noFill/>
                  </a:tcPr>
                </a:tc>
                <a:tc>
                  <a:txBody>
                    <a:bodyPr/>
                    <a:lstStyle/>
                    <a:p>
                      <a:pPr marL="0" marR="0" algn="ctr">
                        <a:spcBef>
                          <a:spcPts val="0"/>
                        </a:spcBef>
                        <a:spcAft>
                          <a:spcPts val="0"/>
                        </a:spcAft>
                      </a:pPr>
                      <a:r>
                        <a:rPr lang="en-US" sz="1300" dirty="0">
                          <a:solidFill>
                            <a:srgbClr val="000000"/>
                          </a:solidFill>
                          <a:latin typeface="+mn-lt"/>
                          <a:ea typeface="Times New Roman"/>
                          <a:cs typeface="Times New Roman"/>
                        </a:rPr>
                        <a:t>93.47%</a:t>
                      </a:r>
                      <a:endParaRPr lang="en-US" sz="1300" dirty="0">
                        <a:latin typeface="+mn-lt"/>
                        <a:ea typeface="Times New Roman"/>
                        <a:cs typeface="Times New Roman"/>
                      </a:endParaRPr>
                    </a:p>
                  </a:txBody>
                  <a:tcPr marL="68584" marR="68584" marT="0" marB="0" anchor="b">
                    <a:noFill/>
                  </a:tcPr>
                </a:tc>
              </a:tr>
            </a:tbl>
          </a:graphicData>
        </a:graphic>
      </p:graphicFrame>
      <p:sp>
        <p:nvSpPr>
          <p:cNvPr id="4" name="Slide Number Placeholder 3"/>
          <p:cNvSpPr>
            <a:spLocks noGrp="1"/>
          </p:cNvSpPr>
          <p:nvPr>
            <p:ph type="sldNum" sz="quarter" idx="12"/>
          </p:nvPr>
        </p:nvSpPr>
        <p:spPr/>
        <p:txBody>
          <a:bodyPr/>
          <a:lstStyle/>
          <a:p>
            <a:pPr>
              <a:defRPr/>
            </a:pPr>
            <a:fld id="{07DF1301-CB20-4CA2-BA26-2D9091884CB4}" type="slidenum">
              <a:rPr lang="en-US" smtClean="0">
                <a:solidFill>
                  <a:prstClr val="black">
                    <a:tint val="75000"/>
                  </a:prstClr>
                </a:solidFill>
              </a:rPr>
              <a:pPr>
                <a:defRPr/>
              </a:pPr>
              <a:t>10</a:t>
            </a:fld>
            <a:endParaRPr lang="en-US">
              <a:solidFill>
                <a:prstClr val="black">
                  <a:tint val="75000"/>
                </a:prstClr>
              </a:solidFill>
            </a:endParaRPr>
          </a:p>
        </p:txBody>
      </p:sp>
      <p:sp>
        <p:nvSpPr>
          <p:cNvPr id="7" name="Rounded Rectangle 6"/>
          <p:cNvSpPr/>
          <p:nvPr/>
        </p:nvSpPr>
        <p:spPr>
          <a:xfrm>
            <a:off x="4420054" y="1657574"/>
            <a:ext cx="4037920" cy="28575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lIns="81637" tIns="40819" rIns="81637" bIns="40819" anchor="ctr"/>
          <a:lstStyle/>
          <a:p>
            <a:pPr algn="ctr" fontAlgn="base">
              <a:spcBef>
                <a:spcPct val="0"/>
              </a:spcBef>
              <a:spcAft>
                <a:spcPct val="0"/>
              </a:spcAft>
              <a:defRPr/>
            </a:pPr>
            <a:endParaRPr lang="en-US">
              <a:solidFill>
                <a:prstClr val="white"/>
              </a:solidFill>
            </a:endParaRPr>
          </a:p>
        </p:txBody>
      </p:sp>
      <p:sp>
        <p:nvSpPr>
          <p:cNvPr id="8" name="Rounded Rectangle 7"/>
          <p:cNvSpPr/>
          <p:nvPr/>
        </p:nvSpPr>
        <p:spPr>
          <a:xfrm>
            <a:off x="4420054" y="3029396"/>
            <a:ext cx="4037920" cy="285750"/>
          </a:xfrm>
          <a:prstGeom prst="roundRect">
            <a:avLst>
              <a:gd name="adj" fmla="val 13052"/>
            </a:avLst>
          </a:prstGeom>
          <a:noFill/>
        </p:spPr>
        <p:style>
          <a:lnRef idx="2">
            <a:schemeClr val="accent1">
              <a:shade val="50000"/>
            </a:schemeClr>
          </a:lnRef>
          <a:fillRef idx="1">
            <a:schemeClr val="accent1"/>
          </a:fillRef>
          <a:effectRef idx="0">
            <a:schemeClr val="accent1"/>
          </a:effectRef>
          <a:fontRef idx="minor">
            <a:schemeClr val="lt1"/>
          </a:fontRef>
        </p:style>
        <p:txBody>
          <a:bodyPr lIns="81637" tIns="40819" rIns="81637" bIns="40819" anchor="ctr"/>
          <a:lstStyle/>
          <a:p>
            <a:pPr algn="ctr" fontAlgn="base">
              <a:spcBef>
                <a:spcPct val="0"/>
              </a:spcBef>
              <a:spcAft>
                <a:spcPct val="0"/>
              </a:spcAft>
              <a:defRPr/>
            </a:pPr>
            <a:endParaRPr lang="en-US">
              <a:solidFill>
                <a:prstClr val="white"/>
              </a:solidFill>
            </a:endParaRPr>
          </a:p>
        </p:txBody>
      </p:sp>
      <p:sp>
        <p:nvSpPr>
          <p:cNvPr id="10" name="Rounded Rectangle 9"/>
          <p:cNvSpPr/>
          <p:nvPr/>
        </p:nvSpPr>
        <p:spPr>
          <a:xfrm>
            <a:off x="4420054" y="3600896"/>
            <a:ext cx="4037920" cy="28575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lIns="81637" tIns="40819" rIns="81637" bIns="40819" anchor="ctr"/>
          <a:lstStyle/>
          <a:p>
            <a:pPr algn="ctr" fontAlgn="base">
              <a:spcBef>
                <a:spcPct val="0"/>
              </a:spcBef>
              <a:spcAft>
                <a:spcPct val="0"/>
              </a:spcAft>
              <a:defRPr/>
            </a:pPr>
            <a:endParaRPr lang="en-US">
              <a:solidFill>
                <a:prstClr val="white"/>
              </a:solidFill>
            </a:endParaRPr>
          </a:p>
        </p:txBody>
      </p:sp>
      <p:sp>
        <p:nvSpPr>
          <p:cNvPr id="11" name="Rounded Rectangle 10"/>
          <p:cNvSpPr/>
          <p:nvPr/>
        </p:nvSpPr>
        <p:spPr>
          <a:xfrm>
            <a:off x="4420054" y="2229074"/>
            <a:ext cx="4037920" cy="28575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lIns="81637" tIns="40819" rIns="81637" bIns="40819" anchor="ctr"/>
          <a:lstStyle/>
          <a:p>
            <a:pPr algn="ctr" fontAlgn="base">
              <a:spcBef>
                <a:spcPct val="0"/>
              </a:spcBef>
              <a:spcAft>
                <a:spcPct val="0"/>
              </a:spcAft>
              <a:defRPr/>
            </a:pPr>
            <a:endParaRPr lang="en-US">
              <a:solidFill>
                <a:prstClr val="white"/>
              </a:solidFill>
            </a:endParaRPr>
          </a:p>
        </p:txBody>
      </p:sp>
      <p:sp>
        <p:nvSpPr>
          <p:cNvPr id="13" name="Rounded Rectangle 12"/>
          <p:cNvSpPr/>
          <p:nvPr/>
        </p:nvSpPr>
        <p:spPr>
          <a:xfrm>
            <a:off x="4420054" y="1943324"/>
            <a:ext cx="4037920" cy="28575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lIns="81637" tIns="40819" rIns="81637" bIns="40819" anchor="ctr"/>
          <a:lstStyle/>
          <a:p>
            <a:pPr algn="ctr" fontAlgn="base">
              <a:spcBef>
                <a:spcPct val="0"/>
              </a:spcBef>
              <a:spcAft>
                <a:spcPct val="0"/>
              </a:spcAft>
              <a:defRPr/>
            </a:pPr>
            <a:endParaRPr lang="en-US">
              <a:solidFill>
                <a:prstClr val="white"/>
              </a:solidFill>
            </a:endParaRPr>
          </a:p>
        </p:txBody>
      </p:sp>
      <p:sp>
        <p:nvSpPr>
          <p:cNvPr id="14" name="Rounded Rectangle 13"/>
          <p:cNvSpPr/>
          <p:nvPr/>
        </p:nvSpPr>
        <p:spPr>
          <a:xfrm>
            <a:off x="4420054" y="3315146"/>
            <a:ext cx="4037920" cy="28575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lIns="81637" tIns="40819" rIns="81637" bIns="40819" anchor="ctr"/>
          <a:lstStyle/>
          <a:p>
            <a:pPr algn="ctr" fontAlgn="base">
              <a:spcBef>
                <a:spcPct val="0"/>
              </a:spcBef>
              <a:spcAft>
                <a:spcPct val="0"/>
              </a:spcAft>
              <a:defRPr/>
            </a:pPr>
            <a:endParaRPr lang="en-US">
              <a:solidFill>
                <a:prstClr val="white"/>
              </a:solidFill>
            </a:endParaRPr>
          </a:p>
        </p:txBody>
      </p:sp>
      <p:sp>
        <p:nvSpPr>
          <p:cNvPr id="15" name="Rounded Rectangle 14"/>
          <p:cNvSpPr/>
          <p:nvPr/>
        </p:nvSpPr>
        <p:spPr>
          <a:xfrm>
            <a:off x="4420054" y="3886646"/>
            <a:ext cx="4037920" cy="28575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lIns="81637" tIns="40819" rIns="81637" bIns="40819" anchor="ctr"/>
          <a:lstStyle/>
          <a:p>
            <a:pPr algn="ctr" fontAlgn="base">
              <a:spcBef>
                <a:spcPct val="0"/>
              </a:spcBef>
              <a:spcAft>
                <a:spcPct val="0"/>
              </a:spcAft>
              <a:defRPr/>
            </a:pPr>
            <a:endParaRPr lang="en-US">
              <a:solidFill>
                <a:prstClr val="white"/>
              </a:solidFill>
            </a:endParaRPr>
          </a:p>
        </p:txBody>
      </p:sp>
    </p:spTree>
    <p:extLst>
      <p:ext uri="{BB962C8B-B14F-4D97-AF65-F5344CB8AC3E}">
        <p14:creationId xmlns:p14="http://schemas.microsoft.com/office/powerpoint/2010/main" val="148369980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linds(horizontal)">
                                      <p:cBhvr>
                                        <p:cTn id="7" dur="500"/>
                                        <p:tgtEl>
                                          <p:spTgt spid="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blinds(horizontal)">
                                      <p:cBhvr>
                                        <p:cTn id="12" dur="500"/>
                                        <p:tgtEl>
                                          <p:spTgt spid="11"/>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blinds(horizontal)">
                                      <p:cBhvr>
                                        <p:cTn id="17" dur="500"/>
                                        <p:tgtEl>
                                          <p:spTgt spid="8"/>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blinds(horizontal)">
                                      <p:cBhvr>
                                        <p:cTn id="22" dur="500"/>
                                        <p:tgtEl>
                                          <p:spTgt spid="10"/>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xit" presetSubtype="10" fill="hold" grpId="1" nodeType="clickEffect">
                                  <p:stCondLst>
                                    <p:cond delay="0"/>
                                  </p:stCondLst>
                                  <p:childTnLst>
                                    <p:animEffect transition="out" filter="blinds(horizontal)">
                                      <p:cBhvr>
                                        <p:cTn id="26" dur="500"/>
                                        <p:tgtEl>
                                          <p:spTgt spid="7"/>
                                        </p:tgtEl>
                                      </p:cBhvr>
                                    </p:animEffect>
                                    <p:set>
                                      <p:cBhvr>
                                        <p:cTn id="27" dur="1" fill="hold">
                                          <p:stCondLst>
                                            <p:cond delay="499"/>
                                          </p:stCondLst>
                                        </p:cTn>
                                        <p:tgtEl>
                                          <p:spTgt spid="7"/>
                                        </p:tgtEl>
                                        <p:attrNameLst>
                                          <p:attrName>style.visibility</p:attrName>
                                        </p:attrNameLst>
                                      </p:cBhvr>
                                      <p:to>
                                        <p:strVal val="hidden"/>
                                      </p:to>
                                    </p:set>
                                  </p:childTnLst>
                                </p:cTn>
                              </p:par>
                              <p:par>
                                <p:cTn id="28" presetID="3" presetClass="exit" presetSubtype="10" fill="hold" grpId="1" nodeType="withEffect">
                                  <p:stCondLst>
                                    <p:cond delay="0"/>
                                  </p:stCondLst>
                                  <p:childTnLst>
                                    <p:animEffect transition="out" filter="blinds(horizontal)">
                                      <p:cBhvr>
                                        <p:cTn id="29" dur="500"/>
                                        <p:tgtEl>
                                          <p:spTgt spid="11"/>
                                        </p:tgtEl>
                                      </p:cBhvr>
                                    </p:animEffect>
                                    <p:set>
                                      <p:cBhvr>
                                        <p:cTn id="30" dur="1" fill="hold">
                                          <p:stCondLst>
                                            <p:cond delay="499"/>
                                          </p:stCondLst>
                                        </p:cTn>
                                        <p:tgtEl>
                                          <p:spTgt spid="11"/>
                                        </p:tgtEl>
                                        <p:attrNameLst>
                                          <p:attrName>style.visibility</p:attrName>
                                        </p:attrNameLst>
                                      </p:cBhvr>
                                      <p:to>
                                        <p:strVal val="hidden"/>
                                      </p:to>
                                    </p:set>
                                  </p:childTnLst>
                                </p:cTn>
                              </p:par>
                              <p:par>
                                <p:cTn id="31" presetID="3" presetClass="exit" presetSubtype="10" fill="hold" grpId="1" nodeType="withEffect">
                                  <p:stCondLst>
                                    <p:cond delay="0"/>
                                  </p:stCondLst>
                                  <p:childTnLst>
                                    <p:animEffect transition="out" filter="blinds(horizontal)">
                                      <p:cBhvr>
                                        <p:cTn id="32" dur="500"/>
                                        <p:tgtEl>
                                          <p:spTgt spid="8"/>
                                        </p:tgtEl>
                                      </p:cBhvr>
                                    </p:animEffect>
                                    <p:set>
                                      <p:cBhvr>
                                        <p:cTn id="33" dur="1" fill="hold">
                                          <p:stCondLst>
                                            <p:cond delay="499"/>
                                          </p:stCondLst>
                                        </p:cTn>
                                        <p:tgtEl>
                                          <p:spTgt spid="8"/>
                                        </p:tgtEl>
                                        <p:attrNameLst>
                                          <p:attrName>style.visibility</p:attrName>
                                        </p:attrNameLst>
                                      </p:cBhvr>
                                      <p:to>
                                        <p:strVal val="hidden"/>
                                      </p:to>
                                    </p:set>
                                  </p:childTnLst>
                                </p:cTn>
                              </p:par>
                              <p:par>
                                <p:cTn id="34" presetID="3" presetClass="exit" presetSubtype="10" fill="hold" grpId="1" nodeType="withEffect">
                                  <p:stCondLst>
                                    <p:cond delay="0"/>
                                  </p:stCondLst>
                                  <p:childTnLst>
                                    <p:animEffect transition="out" filter="blinds(horizontal)">
                                      <p:cBhvr>
                                        <p:cTn id="35" dur="500"/>
                                        <p:tgtEl>
                                          <p:spTgt spid="10"/>
                                        </p:tgtEl>
                                      </p:cBhvr>
                                    </p:animEffect>
                                    <p:set>
                                      <p:cBhvr>
                                        <p:cTn id="36" dur="1" fill="hold">
                                          <p:stCondLst>
                                            <p:cond delay="499"/>
                                          </p:stCondLst>
                                        </p:cTn>
                                        <p:tgtEl>
                                          <p:spTgt spid="10"/>
                                        </p:tgtEl>
                                        <p:attrNameLst>
                                          <p:attrName>style.visibility</p:attrName>
                                        </p:attrNameLst>
                                      </p:cBhvr>
                                      <p:to>
                                        <p:strVal val="hidden"/>
                                      </p:to>
                                    </p:set>
                                  </p:childTnLst>
                                </p:cTn>
                              </p:par>
                            </p:childTnLst>
                          </p:cTn>
                        </p:par>
                      </p:childTnLst>
                    </p:cTn>
                  </p:par>
                  <p:par>
                    <p:cTn id="37" fill="hold" nodeType="clickPar">
                      <p:stCondLst>
                        <p:cond delay="indefinite"/>
                      </p:stCondLst>
                      <p:childTnLst>
                        <p:par>
                          <p:cTn id="38" fill="hold" nodeType="withGroup">
                            <p:stCondLst>
                              <p:cond delay="0"/>
                            </p:stCondLst>
                            <p:childTnLst>
                              <p:par>
                                <p:cTn id="39" presetID="3" presetClass="entr" presetSubtype="10" fill="hold" grpId="0" nodeType="clickEffect">
                                  <p:stCondLst>
                                    <p:cond delay="0"/>
                                  </p:stCondLst>
                                  <p:childTnLst>
                                    <p:set>
                                      <p:cBhvr>
                                        <p:cTn id="40" dur="1" fill="hold">
                                          <p:stCondLst>
                                            <p:cond delay="0"/>
                                          </p:stCondLst>
                                        </p:cTn>
                                        <p:tgtEl>
                                          <p:spTgt spid="13"/>
                                        </p:tgtEl>
                                        <p:attrNameLst>
                                          <p:attrName>style.visibility</p:attrName>
                                        </p:attrNameLst>
                                      </p:cBhvr>
                                      <p:to>
                                        <p:strVal val="visible"/>
                                      </p:to>
                                    </p:set>
                                    <p:animEffect transition="in" filter="blinds(horizontal)">
                                      <p:cBhvr>
                                        <p:cTn id="41" dur="500"/>
                                        <p:tgtEl>
                                          <p:spTgt spid="13"/>
                                        </p:tgtEl>
                                      </p:cBhvr>
                                    </p:animEffect>
                                  </p:childTnLst>
                                </p:cTn>
                              </p:par>
                              <p:par>
                                <p:cTn id="42" presetID="3" presetClass="entr" presetSubtype="10" fill="hold" grpId="0" nodeType="withEffect">
                                  <p:stCondLst>
                                    <p:cond delay="0"/>
                                  </p:stCondLst>
                                  <p:childTnLst>
                                    <p:set>
                                      <p:cBhvr>
                                        <p:cTn id="43" dur="1" fill="hold">
                                          <p:stCondLst>
                                            <p:cond delay="0"/>
                                          </p:stCondLst>
                                        </p:cTn>
                                        <p:tgtEl>
                                          <p:spTgt spid="14"/>
                                        </p:tgtEl>
                                        <p:attrNameLst>
                                          <p:attrName>style.visibility</p:attrName>
                                        </p:attrNameLst>
                                      </p:cBhvr>
                                      <p:to>
                                        <p:strVal val="visible"/>
                                      </p:to>
                                    </p:set>
                                    <p:animEffect transition="in" filter="blinds(horizontal)">
                                      <p:cBhvr>
                                        <p:cTn id="44" dur="500"/>
                                        <p:tgtEl>
                                          <p:spTgt spid="14"/>
                                        </p:tgtEl>
                                      </p:cBhvr>
                                    </p:animEffect>
                                  </p:childTnLst>
                                </p:cTn>
                              </p:par>
                              <p:par>
                                <p:cTn id="45" presetID="3" presetClass="entr" presetSubtype="10" fill="hold" grpId="0" nodeType="withEffect">
                                  <p:stCondLst>
                                    <p:cond delay="0"/>
                                  </p:stCondLst>
                                  <p:childTnLst>
                                    <p:set>
                                      <p:cBhvr>
                                        <p:cTn id="46" dur="1" fill="hold">
                                          <p:stCondLst>
                                            <p:cond delay="0"/>
                                          </p:stCondLst>
                                        </p:cTn>
                                        <p:tgtEl>
                                          <p:spTgt spid="15"/>
                                        </p:tgtEl>
                                        <p:attrNameLst>
                                          <p:attrName>style.visibility</p:attrName>
                                        </p:attrNameLst>
                                      </p:cBhvr>
                                      <p:to>
                                        <p:strVal val="visible"/>
                                      </p:to>
                                    </p:set>
                                    <p:animEffect transition="in" filter="blinds(horizontal)">
                                      <p:cBhvr>
                                        <p:cTn id="47"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7" grpId="1" animBg="1"/>
      <p:bldP spid="8" grpId="0" animBg="1"/>
      <p:bldP spid="8" grpId="1" animBg="1"/>
      <p:bldP spid="10" grpId="0" animBg="1"/>
      <p:bldP spid="10" grpId="1" animBg="1"/>
      <p:bldP spid="11" grpId="0" animBg="1"/>
      <p:bldP spid="11" grpId="1" animBg="1"/>
      <p:bldP spid="13" grpId="0" animBg="1"/>
      <p:bldP spid="14" grpId="0" animBg="1"/>
      <p:bldP spid="15"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r>
              <a:rPr lang="en-US" altLang="en-US" sz="3200"/>
              <a:t>Distribution of Personnel Who Do Not Optimize the EITC by Size of EITC Loss</a:t>
            </a:r>
          </a:p>
        </p:txBody>
      </p:sp>
      <p:sp>
        <p:nvSpPr>
          <p:cNvPr id="4" name="Slide Number Placeholder 3"/>
          <p:cNvSpPr>
            <a:spLocks noGrp="1"/>
          </p:cNvSpPr>
          <p:nvPr>
            <p:ph type="sldNum" sz="quarter" idx="12"/>
          </p:nvPr>
        </p:nvSpPr>
        <p:spPr/>
        <p:txBody>
          <a:bodyPr/>
          <a:lstStyle/>
          <a:p>
            <a:pPr>
              <a:defRPr/>
            </a:pPr>
            <a:fld id="{E46D7ECA-714A-4508-B82C-809A61BB1165}" type="slidenum">
              <a:rPr lang="en-US" smtClean="0">
                <a:solidFill>
                  <a:prstClr val="black">
                    <a:tint val="75000"/>
                  </a:prstClr>
                </a:solidFill>
              </a:rPr>
              <a:pPr>
                <a:defRPr/>
              </a:pPr>
              <a:t>11</a:t>
            </a:fld>
            <a:endParaRPr lang="en-US">
              <a:solidFill>
                <a:prstClr val="black">
                  <a:tint val="75000"/>
                </a:prstClr>
              </a:solidFill>
            </a:endParaRPr>
          </a:p>
        </p:txBody>
      </p:sp>
      <p:graphicFrame>
        <p:nvGraphicFramePr>
          <p:cNvPr id="7" name="Content Placeholder 6"/>
          <p:cNvGraphicFramePr>
            <a:graphicFrameLocks noGrp="1"/>
          </p:cNvGraphicFramePr>
          <p:nvPr>
            <p:ph idx="1"/>
          </p:nvPr>
        </p:nvGraphicFramePr>
        <p:xfrm>
          <a:off x="456974" y="1199929"/>
          <a:ext cx="8382000" cy="1965647"/>
        </p:xfrm>
        <a:graphic>
          <a:graphicData uri="http://schemas.openxmlformats.org/drawingml/2006/table">
            <a:tbl>
              <a:tblPr/>
              <a:tblGrid>
                <a:gridCol w="2716388"/>
                <a:gridCol w="1552222"/>
                <a:gridCol w="1397000"/>
                <a:gridCol w="1241778"/>
                <a:gridCol w="1474612"/>
              </a:tblGrid>
              <a:tr h="411464">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300" b="1" i="0" u="sng" strike="noStrike" cap="none" normalizeH="0" baseline="0" dirty="0" smtClean="0">
                        <a:ln>
                          <a:noFill/>
                        </a:ln>
                        <a:solidFill>
                          <a:schemeClr val="tx1"/>
                        </a:solidFill>
                        <a:effectLst/>
                        <a:latin typeface="Calibri" pitchFamily="34" charset="0"/>
                        <a:cs typeface="Arial" charset="0"/>
                      </a:endParaRPr>
                    </a:p>
                  </a:txBody>
                  <a:tcPr marT="34280" marB="3428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300" b="1" i="0" u="sng" strike="noStrike" cap="none" normalizeH="0" baseline="0" smtClean="0">
                          <a:ln>
                            <a:noFill/>
                          </a:ln>
                          <a:solidFill>
                            <a:schemeClr val="tx1"/>
                          </a:solidFill>
                          <a:effectLst/>
                          <a:latin typeface="Times New Roman" pitchFamily="18" charset="0"/>
                          <a:cs typeface="Times New Roman" pitchFamily="18" charset="0"/>
                        </a:rPr>
                        <a:t>All Non-Optimizers</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300" b="1" i="0" u="sng" strike="noStrike" cap="none" normalizeH="0" baseline="0" smtClean="0">
                          <a:ln>
                            <a:noFill/>
                          </a:ln>
                          <a:solidFill>
                            <a:schemeClr val="tx1"/>
                          </a:solidFill>
                          <a:effectLst/>
                          <a:latin typeface="Times New Roman" pitchFamily="18" charset="0"/>
                          <a:cs typeface="Times New Roman" pitchFamily="18" charset="0"/>
                        </a:rPr>
                        <a:t>EITC Claimants</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300" b="1" i="0" u="sng" strike="noStrike" cap="none" normalizeH="0" baseline="0" smtClean="0">
                          <a:ln>
                            <a:noFill/>
                          </a:ln>
                          <a:solidFill>
                            <a:schemeClr val="tx1"/>
                          </a:solidFill>
                          <a:effectLst/>
                          <a:latin typeface="Times New Roman" pitchFamily="18" charset="0"/>
                          <a:cs typeface="Times New Roman" pitchFamily="18" charset="0"/>
                        </a:rPr>
                        <a:t>Non-EITC Claimants</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hMerge="1">
                  <a:txBody>
                    <a:bodyPr/>
                    <a:lstStyle/>
                    <a:p>
                      <a:endParaRPr lang="en-US"/>
                    </a:p>
                  </a:txBody>
                  <a:tcPr/>
                </a:tc>
              </a:tr>
              <a:tr h="274293">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300" b="0" i="0" u="sng" strike="noStrike" cap="none" normalizeH="0" baseline="0" smtClean="0">
                        <a:ln>
                          <a:noFill/>
                        </a:ln>
                        <a:solidFill>
                          <a:schemeClr val="tx1"/>
                        </a:solidFill>
                        <a:effectLst/>
                        <a:latin typeface="Calibri" pitchFamily="34" charset="0"/>
                        <a:cs typeface="Arial" charset="0"/>
                      </a:endParaRPr>
                    </a:p>
                  </a:txBody>
                  <a:tcPr marT="34280" marB="3428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300" b="0" i="0" u="sng"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300" b="0" i="0" u="sng"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300" b="0" i="0" u="sng" strike="noStrike" cap="none" normalizeH="0" baseline="0" smtClean="0">
                          <a:ln>
                            <a:noFill/>
                          </a:ln>
                          <a:solidFill>
                            <a:schemeClr val="tx1"/>
                          </a:solidFill>
                          <a:effectLst/>
                          <a:latin typeface="Times New Roman" pitchFamily="18" charset="0"/>
                          <a:cs typeface="Times New Roman" pitchFamily="18" charset="0"/>
                        </a:rPr>
                        <a:t>Filers</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300" b="0" i="0" u="sng" strike="noStrike" cap="none" normalizeH="0" baseline="0" smtClean="0">
                          <a:ln>
                            <a:noFill/>
                          </a:ln>
                          <a:solidFill>
                            <a:schemeClr val="tx1"/>
                          </a:solidFill>
                          <a:effectLst/>
                          <a:latin typeface="Times New Roman" pitchFamily="18" charset="0"/>
                          <a:cs typeface="Times New Roman" pitchFamily="18" charset="0"/>
                        </a:rPr>
                        <a:t>Non-Filers</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r>
              <a:tr h="21331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chemeClr val="tx1"/>
                          </a:solidFill>
                          <a:effectLst/>
                          <a:latin typeface="Times New Roman" pitchFamily="18" charset="0"/>
                          <a:cs typeface="Times New Roman" pitchFamily="18" charset="0"/>
                        </a:rPr>
                        <a:t>EITC Loss≤100</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chemeClr val="tx1"/>
                          </a:solidFill>
                          <a:effectLst/>
                          <a:latin typeface="Times New Roman" pitchFamily="18" charset="0"/>
                          <a:cs typeface="Times New Roman" pitchFamily="18" charset="0"/>
                        </a:rPr>
                        <a:t>12%</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chemeClr val="tx1"/>
                          </a:solidFill>
                          <a:effectLst/>
                          <a:latin typeface="Times New Roman" pitchFamily="18" charset="0"/>
                          <a:cs typeface="Times New Roman" pitchFamily="18" charset="0"/>
                        </a:rPr>
                        <a:t>13%</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chemeClr val="tx1"/>
                          </a:solidFill>
                          <a:effectLst/>
                          <a:latin typeface="Times New Roman" pitchFamily="18" charset="0"/>
                          <a:cs typeface="Times New Roman" pitchFamily="18" charset="0"/>
                        </a:rPr>
                        <a:t>13%</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chemeClr val="tx1"/>
                          </a:solidFill>
                          <a:effectLst/>
                          <a:latin typeface="Times New Roman" pitchFamily="18" charset="0"/>
                          <a:cs typeface="Times New Roman" pitchFamily="18" charset="0"/>
                        </a:rPr>
                        <a:t>8%</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r>
              <a:tr h="21331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dirty="0" smtClean="0">
                          <a:ln>
                            <a:noFill/>
                          </a:ln>
                          <a:solidFill>
                            <a:schemeClr val="tx1"/>
                          </a:solidFill>
                          <a:effectLst/>
                          <a:latin typeface="Times New Roman" pitchFamily="18" charset="0"/>
                          <a:cs typeface="Times New Roman" pitchFamily="18" charset="0"/>
                        </a:rPr>
                        <a:t>100&lt;EITC Loss≤500</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chemeClr val="tx1"/>
                          </a:solidFill>
                          <a:effectLst/>
                          <a:latin typeface="Times New Roman" pitchFamily="18" charset="0"/>
                          <a:cs typeface="Times New Roman" pitchFamily="18" charset="0"/>
                        </a:rPr>
                        <a:t>47%</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chemeClr val="tx1"/>
                          </a:solidFill>
                          <a:effectLst/>
                          <a:latin typeface="Times New Roman" pitchFamily="18" charset="0"/>
                          <a:cs typeface="Times New Roman" pitchFamily="18" charset="0"/>
                        </a:rPr>
                        <a:t>31%</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chemeClr val="tx1"/>
                          </a:solidFill>
                          <a:effectLst/>
                          <a:latin typeface="Times New Roman" pitchFamily="18" charset="0"/>
                          <a:cs typeface="Times New Roman" pitchFamily="18" charset="0"/>
                        </a:rPr>
                        <a:t>53%</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chemeClr val="tx1"/>
                          </a:solidFill>
                          <a:effectLst/>
                          <a:latin typeface="Times New Roman" pitchFamily="18" charset="0"/>
                          <a:cs typeface="Times New Roman" pitchFamily="18" charset="0"/>
                        </a:rPr>
                        <a:t>38%</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r>
              <a:tr h="21331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chemeClr val="tx1"/>
                          </a:solidFill>
                          <a:effectLst/>
                          <a:latin typeface="Times New Roman" pitchFamily="18" charset="0"/>
                          <a:cs typeface="Times New Roman" pitchFamily="18" charset="0"/>
                        </a:rPr>
                        <a:t>500&lt;EITC Loss≤1000</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chemeClr val="tx1"/>
                          </a:solidFill>
                          <a:effectLst/>
                          <a:latin typeface="Times New Roman" pitchFamily="18" charset="0"/>
                          <a:cs typeface="Times New Roman" pitchFamily="18" charset="0"/>
                        </a:rPr>
                        <a:t>5%</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chemeClr val="tx1"/>
                          </a:solidFill>
                          <a:effectLst/>
                          <a:latin typeface="Times New Roman" pitchFamily="18" charset="0"/>
                          <a:cs typeface="Times New Roman" pitchFamily="18" charset="0"/>
                        </a:rPr>
                        <a:t>21%</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dirty="0" smtClean="0">
                          <a:ln>
                            <a:noFill/>
                          </a:ln>
                          <a:solidFill>
                            <a:schemeClr val="tx1"/>
                          </a:solidFill>
                          <a:effectLst/>
                          <a:latin typeface="Times New Roman" pitchFamily="18" charset="0"/>
                          <a:cs typeface="Times New Roman" pitchFamily="18" charset="0"/>
                        </a:rPr>
                        <a:t>4%</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chemeClr val="tx1"/>
                          </a:solidFill>
                          <a:effectLst/>
                          <a:latin typeface="Times New Roman" pitchFamily="18" charset="0"/>
                          <a:cs typeface="Times New Roman" pitchFamily="18" charset="0"/>
                        </a:rPr>
                        <a:t>4%</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r>
              <a:tr h="21331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chemeClr val="tx1"/>
                          </a:solidFill>
                          <a:effectLst/>
                          <a:latin typeface="Times New Roman" pitchFamily="18" charset="0"/>
                          <a:cs typeface="Times New Roman" pitchFamily="18" charset="0"/>
                        </a:rPr>
                        <a:t>1000&lt;EITC Loss≤2000</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chemeClr val="tx1"/>
                          </a:solidFill>
                          <a:effectLst/>
                          <a:latin typeface="Times New Roman" pitchFamily="18" charset="0"/>
                          <a:cs typeface="Times New Roman" pitchFamily="18" charset="0"/>
                        </a:rPr>
                        <a:t>10%</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chemeClr val="tx1"/>
                          </a:solidFill>
                          <a:effectLst/>
                          <a:latin typeface="Times New Roman" pitchFamily="18" charset="0"/>
                          <a:cs typeface="Times New Roman" pitchFamily="18" charset="0"/>
                        </a:rPr>
                        <a:t>23%</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dirty="0" smtClean="0">
                          <a:ln>
                            <a:noFill/>
                          </a:ln>
                          <a:solidFill>
                            <a:schemeClr val="tx1"/>
                          </a:solidFill>
                          <a:effectLst/>
                          <a:latin typeface="Times New Roman" pitchFamily="18" charset="0"/>
                          <a:cs typeface="Times New Roman" pitchFamily="18" charset="0"/>
                        </a:rPr>
                        <a:t>8%</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chemeClr val="tx1"/>
                          </a:solidFill>
                          <a:effectLst/>
                          <a:latin typeface="Times New Roman" pitchFamily="18" charset="0"/>
                          <a:cs typeface="Times New Roman" pitchFamily="18" charset="0"/>
                        </a:rPr>
                        <a:t>11%</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r>
              <a:tr h="21331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dirty="0" smtClean="0">
                          <a:ln>
                            <a:noFill/>
                          </a:ln>
                          <a:solidFill>
                            <a:schemeClr val="tx1"/>
                          </a:solidFill>
                          <a:effectLst/>
                          <a:latin typeface="Times New Roman" pitchFamily="18" charset="0"/>
                          <a:cs typeface="Times New Roman" pitchFamily="18" charset="0"/>
                        </a:rPr>
                        <a:t>2000&lt;EITC Loss</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dirty="0" smtClean="0">
                          <a:ln>
                            <a:noFill/>
                          </a:ln>
                          <a:solidFill>
                            <a:schemeClr val="tx1"/>
                          </a:solidFill>
                          <a:effectLst/>
                          <a:latin typeface="Times New Roman" pitchFamily="18" charset="0"/>
                          <a:cs typeface="Times New Roman" pitchFamily="18" charset="0"/>
                        </a:rPr>
                        <a:t>30%</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dirty="0" smtClean="0">
                          <a:ln>
                            <a:noFill/>
                          </a:ln>
                          <a:solidFill>
                            <a:schemeClr val="tx1"/>
                          </a:solidFill>
                          <a:effectLst/>
                          <a:latin typeface="Times New Roman" pitchFamily="18" charset="0"/>
                          <a:cs typeface="Times New Roman" pitchFamily="18" charset="0"/>
                        </a:rPr>
                        <a:t>12%</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chemeClr val="tx1"/>
                          </a:solidFill>
                          <a:effectLst/>
                          <a:latin typeface="Times New Roman" pitchFamily="18" charset="0"/>
                          <a:cs typeface="Times New Roman" pitchFamily="18" charset="0"/>
                        </a:rPr>
                        <a:t>21%</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chemeClr val="tx1"/>
                          </a:solidFill>
                          <a:effectLst/>
                          <a:latin typeface="Times New Roman" pitchFamily="18" charset="0"/>
                          <a:cs typeface="Times New Roman" pitchFamily="18" charset="0"/>
                        </a:rPr>
                        <a:t>39%</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r>
              <a:tr h="21331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dirty="0" smtClean="0">
                          <a:ln>
                            <a:noFill/>
                          </a:ln>
                          <a:solidFill>
                            <a:schemeClr val="tx1"/>
                          </a:solidFill>
                          <a:effectLst/>
                          <a:latin typeface="Times New Roman" pitchFamily="18" charset="0"/>
                          <a:cs typeface="Times New Roman" pitchFamily="18" charset="0"/>
                        </a:rPr>
                        <a:t>Observations</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chemeClr val="tx1"/>
                          </a:solidFill>
                          <a:effectLst/>
                          <a:latin typeface="Times New Roman" pitchFamily="18" charset="0"/>
                          <a:cs typeface="Times New Roman" pitchFamily="18" charset="0"/>
                        </a:rPr>
                        <a:t>172,808</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chemeClr val="tx1"/>
                          </a:solidFill>
                          <a:effectLst/>
                          <a:latin typeface="Times New Roman" pitchFamily="18" charset="0"/>
                          <a:cs typeface="Times New Roman" pitchFamily="18" charset="0"/>
                        </a:rPr>
                        <a:t>12,011</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chemeClr val="tx1"/>
                          </a:solidFill>
                          <a:effectLst/>
                          <a:latin typeface="Times New Roman" pitchFamily="18" charset="0"/>
                          <a:cs typeface="Times New Roman" pitchFamily="18" charset="0"/>
                        </a:rPr>
                        <a:t>106,637</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dirty="0" smtClean="0">
                          <a:ln>
                            <a:noFill/>
                          </a:ln>
                          <a:solidFill>
                            <a:schemeClr val="tx1"/>
                          </a:solidFill>
                          <a:effectLst/>
                          <a:latin typeface="Times New Roman" pitchFamily="18" charset="0"/>
                          <a:cs typeface="Times New Roman" pitchFamily="18" charset="0"/>
                        </a:rPr>
                        <a:t>54,160</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r>
            </a:tbl>
          </a:graphicData>
        </a:graphic>
      </p:graphicFrame>
      <p:sp>
        <p:nvSpPr>
          <p:cNvPr id="12347" name="TextBox 4"/>
          <p:cNvSpPr txBox="1">
            <a:spLocks noChangeArrowheads="1"/>
          </p:cNvSpPr>
          <p:nvPr/>
        </p:nvSpPr>
        <p:spPr bwMode="auto">
          <a:xfrm>
            <a:off x="381000" y="3372073"/>
            <a:ext cx="8457974" cy="1698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1637" tIns="40819" rIns="81637" bIns="40819">
            <a:spAutoFit/>
          </a:bodyPr>
          <a:lstStyle>
            <a:lvl1pPr eaLnBrk="0" hangingPunct="0">
              <a:spcBef>
                <a:spcPct val="20000"/>
              </a:spcBef>
              <a:buFont typeface="Arial" charset="0"/>
              <a:buChar char="•"/>
              <a:defRPr sz="4000">
                <a:solidFill>
                  <a:schemeClr val="tx1"/>
                </a:solidFill>
                <a:latin typeface="Calibri" pitchFamily="34" charset="0"/>
              </a:defRPr>
            </a:lvl1pPr>
            <a:lvl2pPr eaLnBrk="0" hangingPunct="0">
              <a:spcBef>
                <a:spcPct val="20000"/>
              </a:spcBef>
              <a:buFont typeface="Arial" charset="0"/>
              <a:buChar char="–"/>
              <a:defRPr sz="3500">
                <a:solidFill>
                  <a:schemeClr val="tx1"/>
                </a:solidFill>
                <a:latin typeface="Calibri" pitchFamily="34" charset="0"/>
              </a:defRPr>
            </a:lvl2pPr>
            <a:lvl3pPr marL="1143000" indent="-228600" eaLnBrk="0" hangingPunct="0">
              <a:spcBef>
                <a:spcPct val="20000"/>
              </a:spcBef>
              <a:buFont typeface="Arial" charset="0"/>
              <a:buChar char="•"/>
              <a:defRPr sz="3000">
                <a:solidFill>
                  <a:schemeClr val="tx1"/>
                </a:solidFill>
                <a:latin typeface="Calibri" pitchFamily="34" charset="0"/>
              </a:defRPr>
            </a:lvl3pPr>
            <a:lvl4pPr marL="1600200" indent="-228600" eaLnBrk="0" hangingPunct="0">
              <a:spcBef>
                <a:spcPct val="20000"/>
              </a:spcBef>
              <a:buFont typeface="Arial" charset="0"/>
              <a:buChar char="–"/>
              <a:defRPr sz="2500">
                <a:solidFill>
                  <a:schemeClr val="tx1"/>
                </a:solidFill>
                <a:latin typeface="Calibri" pitchFamily="34" charset="0"/>
              </a:defRPr>
            </a:lvl4pPr>
            <a:lvl5pPr marL="2057400" indent="-228600" eaLnBrk="0" hangingPunct="0">
              <a:spcBef>
                <a:spcPct val="20000"/>
              </a:spcBef>
              <a:buFont typeface="Arial" charset="0"/>
              <a:buChar char="»"/>
              <a:defRPr sz="25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5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5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5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500">
                <a:solidFill>
                  <a:schemeClr val="tx1"/>
                </a:solidFill>
                <a:latin typeface="Calibri" pitchFamily="34" charset="0"/>
              </a:defRPr>
            </a:lvl9pPr>
          </a:lstStyle>
          <a:p>
            <a:pPr eaLnBrk="1" fontAlgn="base" hangingPunct="1">
              <a:spcBef>
                <a:spcPct val="0"/>
              </a:spcBef>
              <a:spcAft>
                <a:spcPct val="0"/>
              </a:spcAft>
              <a:buFontTx/>
              <a:buNone/>
            </a:pPr>
            <a:r>
              <a:rPr lang="en-US" altLang="en-US" sz="2100" smtClean="0">
                <a:solidFill>
                  <a:prstClr val="black"/>
                </a:solidFill>
                <a:cs typeface="Arial" charset="0"/>
              </a:rPr>
              <a:t>Excluding those with EITC Loss ≤ $500:</a:t>
            </a:r>
          </a:p>
          <a:p>
            <a:pPr marL="408134" lvl="1" eaLnBrk="1" fontAlgn="base" hangingPunct="1">
              <a:spcBef>
                <a:spcPct val="0"/>
              </a:spcBef>
              <a:spcAft>
                <a:spcPct val="0"/>
              </a:spcAft>
              <a:buFont typeface="Courier New" pitchFamily="49" charset="0"/>
              <a:buChar char="o"/>
            </a:pPr>
            <a:r>
              <a:rPr lang="en-US" altLang="en-US" sz="2100" smtClean="0">
                <a:solidFill>
                  <a:prstClr val="black"/>
                </a:solidFill>
                <a:cs typeface="Arial" charset="0"/>
              </a:rPr>
              <a:t> Reduces sample by over 100K</a:t>
            </a:r>
          </a:p>
          <a:p>
            <a:pPr marL="408134" lvl="1" eaLnBrk="1" fontAlgn="base" hangingPunct="1">
              <a:spcBef>
                <a:spcPct val="0"/>
              </a:spcBef>
              <a:spcAft>
                <a:spcPct val="0"/>
              </a:spcAft>
              <a:buFont typeface="Courier New" pitchFamily="49" charset="0"/>
              <a:buChar char="o"/>
            </a:pPr>
            <a:r>
              <a:rPr lang="en-US" altLang="en-US" sz="2100" smtClean="0">
                <a:solidFill>
                  <a:prstClr val="black"/>
                </a:solidFill>
                <a:cs typeface="Arial" charset="0"/>
              </a:rPr>
              <a:t> Increases optimization rate from 82% to 92%</a:t>
            </a:r>
          </a:p>
          <a:p>
            <a:pPr marL="408134" lvl="1" eaLnBrk="1" fontAlgn="base" hangingPunct="1">
              <a:spcBef>
                <a:spcPct val="0"/>
              </a:spcBef>
              <a:spcAft>
                <a:spcPct val="0"/>
              </a:spcAft>
              <a:buFont typeface="Courier New" pitchFamily="49" charset="0"/>
              <a:buChar char="o"/>
            </a:pPr>
            <a:r>
              <a:rPr lang="en-US" altLang="en-US" sz="2100" smtClean="0">
                <a:solidFill>
                  <a:prstClr val="black"/>
                </a:solidFill>
                <a:cs typeface="Arial" charset="0"/>
              </a:rPr>
              <a:t> Disparity in optimization rate by those who should (79%) and should not use the NCPE (93%) increases.</a:t>
            </a:r>
          </a:p>
        </p:txBody>
      </p:sp>
    </p:spTree>
    <p:extLst>
      <p:ext uri="{BB962C8B-B14F-4D97-AF65-F5344CB8AC3E}">
        <p14:creationId xmlns:p14="http://schemas.microsoft.com/office/powerpoint/2010/main" val="132018433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r>
              <a:rPr lang="en-US" altLang="en-US" smtClean="0"/>
              <a:t>EITC Eligibility</a:t>
            </a:r>
          </a:p>
        </p:txBody>
      </p:sp>
      <p:sp>
        <p:nvSpPr>
          <p:cNvPr id="13315" name="Content Placeholder 2"/>
          <p:cNvSpPr>
            <a:spLocks noGrp="1"/>
          </p:cNvSpPr>
          <p:nvPr>
            <p:ph idx="1"/>
          </p:nvPr>
        </p:nvSpPr>
        <p:spPr/>
        <p:txBody>
          <a:bodyPr/>
          <a:lstStyle/>
          <a:p>
            <a:r>
              <a:rPr lang="en-US" altLang="en-US" smtClean="0"/>
              <a:t>Always Eligible if individual qualifies even if combat pay were required to be included in EITC earned income.</a:t>
            </a:r>
          </a:p>
          <a:p>
            <a:pPr lvl="1"/>
            <a:r>
              <a:rPr lang="en-US" altLang="en-US" smtClean="0"/>
              <a:t>Includes those with zero taxable earnings.</a:t>
            </a:r>
          </a:p>
          <a:p>
            <a:r>
              <a:rPr lang="en-US" altLang="en-US" smtClean="0"/>
              <a:t>Newly Eligible if individual would not qualify if combat pay  were required to be included in EITC earned income.</a:t>
            </a:r>
          </a:p>
          <a:p>
            <a:r>
              <a:rPr lang="en-US" altLang="en-US" smtClean="0"/>
              <a:t>56% are Newly Eligible.</a:t>
            </a:r>
          </a:p>
        </p:txBody>
      </p:sp>
      <p:sp>
        <p:nvSpPr>
          <p:cNvPr id="4" name="Slide Number Placeholder 3"/>
          <p:cNvSpPr>
            <a:spLocks noGrp="1"/>
          </p:cNvSpPr>
          <p:nvPr>
            <p:ph type="sldNum" sz="quarter" idx="12"/>
          </p:nvPr>
        </p:nvSpPr>
        <p:spPr/>
        <p:txBody>
          <a:bodyPr/>
          <a:lstStyle/>
          <a:p>
            <a:pPr>
              <a:defRPr/>
            </a:pPr>
            <a:fld id="{4011F367-145C-4055-8AA9-F0B86BD39B74}" type="slidenum">
              <a:rPr lang="en-US" smtClean="0">
                <a:solidFill>
                  <a:prstClr val="black">
                    <a:tint val="75000"/>
                  </a:prstClr>
                </a:solidFill>
              </a:rPr>
              <a:pPr>
                <a:defRPr/>
              </a:pPr>
              <a:t>12</a:t>
            </a:fld>
            <a:endParaRPr lang="en-US" dirty="0">
              <a:solidFill>
                <a:prstClr val="black">
                  <a:tint val="75000"/>
                </a:prstClr>
              </a:solidFill>
            </a:endParaRPr>
          </a:p>
        </p:txBody>
      </p:sp>
    </p:spTree>
    <p:extLst>
      <p:ext uri="{BB962C8B-B14F-4D97-AF65-F5344CB8AC3E}">
        <p14:creationId xmlns:p14="http://schemas.microsoft.com/office/powerpoint/2010/main" val="348520839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r>
              <a:rPr lang="en-US" altLang="en-US" smtClean="0"/>
              <a:t>Summary Statistics by Always and Newly Eligible</a:t>
            </a:r>
          </a:p>
        </p:txBody>
      </p:sp>
      <p:sp>
        <p:nvSpPr>
          <p:cNvPr id="3" name="Content Placeholder 2"/>
          <p:cNvSpPr>
            <a:spLocks noGrp="1"/>
          </p:cNvSpPr>
          <p:nvPr>
            <p:ph idx="1"/>
          </p:nvPr>
        </p:nvSpPr>
        <p:spPr>
          <a:xfrm>
            <a:off x="456974" y="3485930"/>
            <a:ext cx="8230054" cy="1965647"/>
          </a:xfrm>
        </p:spPr>
        <p:txBody>
          <a:bodyPr/>
          <a:lstStyle/>
          <a:p>
            <a:pPr marL="306139" indent="-306139">
              <a:defRPr/>
            </a:pPr>
            <a:endParaRPr lang="en-US" sz="1300" dirty="0"/>
          </a:p>
          <a:p>
            <a:pPr marL="0" indent="0">
              <a:buNone/>
              <a:defRPr/>
            </a:pPr>
            <a:endParaRPr lang="en-US" sz="1300" dirty="0"/>
          </a:p>
        </p:txBody>
      </p:sp>
      <p:sp>
        <p:nvSpPr>
          <p:cNvPr id="4" name="Slide Number Placeholder 3"/>
          <p:cNvSpPr>
            <a:spLocks noGrp="1"/>
          </p:cNvSpPr>
          <p:nvPr>
            <p:ph type="sldNum" sz="quarter" idx="12"/>
          </p:nvPr>
        </p:nvSpPr>
        <p:spPr/>
        <p:txBody>
          <a:bodyPr/>
          <a:lstStyle/>
          <a:p>
            <a:pPr>
              <a:defRPr/>
            </a:pPr>
            <a:fld id="{F295B7DB-6679-4219-B880-FDC742A08B2D}" type="slidenum">
              <a:rPr lang="en-US" smtClean="0">
                <a:solidFill>
                  <a:prstClr val="black">
                    <a:tint val="75000"/>
                  </a:prstClr>
                </a:solidFill>
              </a:rPr>
              <a:pPr>
                <a:defRPr/>
              </a:pPr>
              <a:t>13</a:t>
            </a:fld>
            <a:endParaRPr lang="en-US" dirty="0">
              <a:solidFill>
                <a:prstClr val="black">
                  <a:tint val="75000"/>
                </a:prstClr>
              </a:solidFill>
            </a:endParaRPr>
          </a:p>
        </p:txBody>
      </p:sp>
      <p:graphicFrame>
        <p:nvGraphicFramePr>
          <p:cNvPr id="5" name="Table 4"/>
          <p:cNvGraphicFramePr>
            <a:graphicFrameLocks noGrp="1"/>
          </p:cNvGraphicFramePr>
          <p:nvPr/>
        </p:nvGraphicFramePr>
        <p:xfrm>
          <a:off x="913950" y="1314896"/>
          <a:ext cx="7468055" cy="3386584"/>
        </p:xfrm>
        <a:graphic>
          <a:graphicData uri="http://schemas.openxmlformats.org/drawingml/2006/table">
            <a:tbl>
              <a:tblPr firstRow="1" bandRow="1">
                <a:tableStyleId>{5C22544A-7EE6-4342-B048-85BDC9FD1C3A}</a:tableStyleId>
              </a:tblPr>
              <a:tblGrid>
                <a:gridCol w="1493611"/>
                <a:gridCol w="1493611"/>
                <a:gridCol w="1493611"/>
                <a:gridCol w="1493611"/>
                <a:gridCol w="1493611"/>
              </a:tblGrid>
              <a:tr h="316274">
                <a:tc>
                  <a:txBody>
                    <a:bodyPr/>
                    <a:lstStyle/>
                    <a:p>
                      <a:endParaRPr lang="en-US" sz="1500" dirty="0"/>
                    </a:p>
                  </a:txBody>
                  <a:tcPr marL="91446" marR="91446" marT="34295" marB="34295"/>
                </a:tc>
                <a:tc gridSpan="2">
                  <a:txBody>
                    <a:bodyPr/>
                    <a:lstStyle/>
                    <a:p>
                      <a:pPr algn="ctr"/>
                      <a:r>
                        <a:rPr lang="en-US" sz="1500" dirty="0" smtClean="0"/>
                        <a:t>Always Eligible</a:t>
                      </a:r>
                      <a:endParaRPr lang="en-US" sz="1500" dirty="0"/>
                    </a:p>
                  </a:txBody>
                  <a:tcPr marL="91446" marR="91446" marT="34295" marB="34295" anchor="ctr"/>
                </a:tc>
                <a:tc hMerge="1">
                  <a:txBody>
                    <a:bodyPr/>
                    <a:lstStyle/>
                    <a:p>
                      <a:endParaRPr lang="en-US" dirty="0"/>
                    </a:p>
                  </a:txBody>
                  <a:tcPr/>
                </a:tc>
                <a:tc gridSpan="2">
                  <a:txBody>
                    <a:bodyPr/>
                    <a:lstStyle/>
                    <a:p>
                      <a:pPr algn="ctr"/>
                      <a:r>
                        <a:rPr lang="en-US" sz="1500" dirty="0" smtClean="0"/>
                        <a:t>Newly Eligible</a:t>
                      </a:r>
                      <a:endParaRPr lang="en-US" sz="1500" dirty="0"/>
                    </a:p>
                  </a:txBody>
                  <a:tcPr marL="91446" marR="91446" marT="34295" marB="34295" anchor="ctr"/>
                </a:tc>
                <a:tc hMerge="1">
                  <a:txBody>
                    <a:bodyPr/>
                    <a:lstStyle/>
                    <a:p>
                      <a:endParaRPr lang="en-US" dirty="0"/>
                    </a:p>
                  </a:txBody>
                  <a:tcPr/>
                </a:tc>
              </a:tr>
              <a:tr h="525791">
                <a:tc>
                  <a:txBody>
                    <a:bodyPr/>
                    <a:lstStyle/>
                    <a:p>
                      <a:r>
                        <a:rPr lang="en-US" sz="1500" dirty="0" smtClean="0"/>
                        <a:t>Optimize EITC</a:t>
                      </a:r>
                      <a:endParaRPr lang="en-US" sz="1500" dirty="0"/>
                    </a:p>
                  </a:txBody>
                  <a:tcPr marL="91446" marR="91446" marT="34295" marB="34295"/>
                </a:tc>
                <a:tc>
                  <a:txBody>
                    <a:bodyPr/>
                    <a:lstStyle/>
                    <a:p>
                      <a:pPr algn="ctr"/>
                      <a:r>
                        <a:rPr lang="en-US" sz="1500" dirty="0" smtClean="0"/>
                        <a:t>0.87</a:t>
                      </a:r>
                      <a:endParaRPr lang="en-US" sz="1500" dirty="0"/>
                    </a:p>
                  </a:txBody>
                  <a:tcPr marL="91446" marR="91446" marT="34295" marB="34295" anchor="ctr"/>
                </a:tc>
                <a:tc>
                  <a:txBody>
                    <a:bodyPr/>
                    <a:lstStyle/>
                    <a:p>
                      <a:pPr algn="ctr"/>
                      <a:r>
                        <a:rPr lang="en-US" sz="1500" dirty="0" smtClean="0"/>
                        <a:t>(0.34)</a:t>
                      </a:r>
                      <a:endParaRPr lang="en-US" sz="1500" dirty="0"/>
                    </a:p>
                  </a:txBody>
                  <a:tcPr marL="91446" marR="91446" marT="34295" marB="34295" anchor="ctr"/>
                </a:tc>
                <a:tc>
                  <a:txBody>
                    <a:bodyPr/>
                    <a:lstStyle/>
                    <a:p>
                      <a:pPr algn="ctr"/>
                      <a:r>
                        <a:rPr lang="en-US" sz="1500" dirty="0" smtClean="0"/>
                        <a:t>0.79</a:t>
                      </a:r>
                      <a:endParaRPr lang="en-US" sz="1500" dirty="0"/>
                    </a:p>
                  </a:txBody>
                  <a:tcPr marL="91446" marR="91446" marT="34295" marB="34295" anchor="ctr"/>
                </a:tc>
                <a:tc>
                  <a:txBody>
                    <a:bodyPr/>
                    <a:lstStyle/>
                    <a:p>
                      <a:pPr algn="ctr"/>
                      <a:r>
                        <a:rPr lang="en-US" sz="1500" dirty="0" smtClean="0"/>
                        <a:t>(0.41)</a:t>
                      </a:r>
                      <a:endParaRPr lang="en-US" sz="1500" dirty="0"/>
                    </a:p>
                  </a:txBody>
                  <a:tcPr marL="91446" marR="91446" marT="34295" marB="34295" anchor="ctr"/>
                </a:tc>
              </a:tr>
              <a:tr h="316274">
                <a:tc>
                  <a:txBody>
                    <a:bodyPr/>
                    <a:lstStyle/>
                    <a:p>
                      <a:r>
                        <a:rPr lang="en-US" sz="1500" dirty="0" smtClean="0"/>
                        <a:t>Use NCPE</a:t>
                      </a:r>
                      <a:endParaRPr lang="en-US" sz="1500" dirty="0"/>
                    </a:p>
                  </a:txBody>
                  <a:tcPr marL="91446" marR="91446" marT="34295" marB="34295"/>
                </a:tc>
                <a:tc>
                  <a:txBody>
                    <a:bodyPr/>
                    <a:lstStyle/>
                    <a:p>
                      <a:pPr algn="ctr"/>
                      <a:r>
                        <a:rPr lang="en-US" sz="1500" dirty="0" smtClean="0"/>
                        <a:t>0.13</a:t>
                      </a:r>
                      <a:endParaRPr lang="en-US" sz="1500" dirty="0"/>
                    </a:p>
                  </a:txBody>
                  <a:tcPr marL="91446" marR="91446" marT="34295" marB="34295" anchor="ctr"/>
                </a:tc>
                <a:tc>
                  <a:txBody>
                    <a:bodyPr/>
                    <a:lstStyle/>
                    <a:p>
                      <a:pPr algn="ctr"/>
                      <a:r>
                        <a:rPr lang="en-US" sz="1500" dirty="0" smtClean="0"/>
                        <a:t>(0.33)</a:t>
                      </a:r>
                      <a:endParaRPr lang="en-US" sz="1500" dirty="0"/>
                    </a:p>
                  </a:txBody>
                  <a:tcPr marL="91446" marR="91446" marT="34295" marB="34295" anchor="ctr"/>
                </a:tc>
                <a:tc>
                  <a:txBody>
                    <a:bodyPr/>
                    <a:lstStyle/>
                    <a:p>
                      <a:pPr algn="ctr"/>
                      <a:r>
                        <a:rPr lang="en-US" sz="1500" dirty="0" smtClean="0"/>
                        <a:t>0.00</a:t>
                      </a:r>
                      <a:endParaRPr lang="en-US" sz="1500" dirty="0"/>
                    </a:p>
                  </a:txBody>
                  <a:tcPr marL="91446" marR="91446" marT="34295" marB="34295" anchor="ctr"/>
                </a:tc>
                <a:tc>
                  <a:txBody>
                    <a:bodyPr/>
                    <a:lstStyle/>
                    <a:p>
                      <a:pPr algn="ctr"/>
                      <a:r>
                        <a:rPr lang="en-US" sz="1500" dirty="0" smtClean="0"/>
                        <a:t>(0.03)</a:t>
                      </a:r>
                      <a:endParaRPr lang="en-US" sz="1500" dirty="0"/>
                    </a:p>
                  </a:txBody>
                  <a:tcPr marL="91446" marR="91446" marT="34295" marB="34295" anchor="ctr"/>
                </a:tc>
              </a:tr>
              <a:tr h="316274">
                <a:tc>
                  <a:txBody>
                    <a:bodyPr/>
                    <a:lstStyle/>
                    <a:p>
                      <a:r>
                        <a:rPr lang="en-US" sz="1500" dirty="0" smtClean="0"/>
                        <a:t>Age</a:t>
                      </a:r>
                      <a:endParaRPr lang="en-US" sz="1500" dirty="0"/>
                    </a:p>
                  </a:txBody>
                  <a:tcPr marL="91446" marR="91446" marT="34295" marB="34295"/>
                </a:tc>
                <a:tc>
                  <a:txBody>
                    <a:bodyPr/>
                    <a:lstStyle/>
                    <a:p>
                      <a:pPr algn="ctr"/>
                      <a:r>
                        <a:rPr lang="en-US" sz="1500" dirty="0" smtClean="0"/>
                        <a:t>27.97</a:t>
                      </a:r>
                      <a:endParaRPr lang="en-US" sz="1500" dirty="0"/>
                    </a:p>
                  </a:txBody>
                  <a:tcPr marL="91446" marR="91446" marT="34295" marB="34295" anchor="ctr"/>
                </a:tc>
                <a:tc>
                  <a:txBody>
                    <a:bodyPr/>
                    <a:lstStyle/>
                    <a:p>
                      <a:pPr algn="ctr"/>
                      <a:r>
                        <a:rPr lang="en-US" sz="1500" dirty="0" smtClean="0"/>
                        <a:t>(5.71)</a:t>
                      </a:r>
                      <a:endParaRPr lang="en-US" sz="1500" dirty="0"/>
                    </a:p>
                  </a:txBody>
                  <a:tcPr marL="91446" marR="91446" marT="34295" marB="34295" anchor="ctr"/>
                </a:tc>
                <a:tc>
                  <a:txBody>
                    <a:bodyPr/>
                    <a:lstStyle/>
                    <a:p>
                      <a:pPr algn="ctr"/>
                      <a:r>
                        <a:rPr lang="en-US" sz="1500" dirty="0" smtClean="0"/>
                        <a:t>32.14</a:t>
                      </a:r>
                      <a:endParaRPr lang="en-US" sz="1500" dirty="0"/>
                    </a:p>
                  </a:txBody>
                  <a:tcPr marL="91446" marR="91446" marT="34295" marB="34295" anchor="ctr"/>
                </a:tc>
                <a:tc>
                  <a:txBody>
                    <a:bodyPr/>
                    <a:lstStyle/>
                    <a:p>
                      <a:pPr algn="ctr"/>
                      <a:r>
                        <a:rPr lang="en-US" sz="1500" dirty="0" smtClean="0"/>
                        <a:t>(6.75)</a:t>
                      </a:r>
                      <a:endParaRPr lang="en-US" sz="1500" dirty="0"/>
                    </a:p>
                  </a:txBody>
                  <a:tcPr marL="91446" marR="91446" marT="34295" marB="34295" anchor="ctr"/>
                </a:tc>
              </a:tr>
              <a:tr h="316274">
                <a:tc>
                  <a:txBody>
                    <a:bodyPr/>
                    <a:lstStyle/>
                    <a:p>
                      <a:r>
                        <a:rPr lang="en-US" sz="1500" dirty="0" smtClean="0"/>
                        <a:t>Single</a:t>
                      </a:r>
                      <a:endParaRPr lang="en-US" sz="1500" dirty="0"/>
                    </a:p>
                  </a:txBody>
                  <a:tcPr marL="91446" marR="91446" marT="34295" marB="34295"/>
                </a:tc>
                <a:tc>
                  <a:txBody>
                    <a:bodyPr/>
                    <a:lstStyle/>
                    <a:p>
                      <a:pPr algn="ctr"/>
                      <a:r>
                        <a:rPr lang="en-US" sz="1500" dirty="0" smtClean="0"/>
                        <a:t>0.07</a:t>
                      </a:r>
                      <a:endParaRPr lang="en-US" sz="1500" dirty="0"/>
                    </a:p>
                  </a:txBody>
                  <a:tcPr marL="91446" marR="91446" marT="34295" marB="34295" anchor="ctr"/>
                </a:tc>
                <a:tc>
                  <a:txBody>
                    <a:bodyPr/>
                    <a:lstStyle/>
                    <a:p>
                      <a:pPr algn="ctr"/>
                      <a:r>
                        <a:rPr lang="en-US" sz="1500" dirty="0" smtClean="0"/>
                        <a:t>(0.26)</a:t>
                      </a:r>
                      <a:endParaRPr lang="en-US" sz="1500" dirty="0"/>
                    </a:p>
                  </a:txBody>
                  <a:tcPr marL="91446" marR="91446" marT="34295" marB="34295" anchor="ctr"/>
                </a:tc>
                <a:tc>
                  <a:txBody>
                    <a:bodyPr/>
                    <a:lstStyle/>
                    <a:p>
                      <a:pPr algn="ctr"/>
                      <a:r>
                        <a:rPr lang="en-US" sz="1500" dirty="0" smtClean="0"/>
                        <a:t>0.26</a:t>
                      </a:r>
                      <a:endParaRPr lang="en-US" sz="1500" dirty="0"/>
                    </a:p>
                  </a:txBody>
                  <a:tcPr marL="91446" marR="91446" marT="34295" marB="34295" anchor="ctr"/>
                </a:tc>
                <a:tc>
                  <a:txBody>
                    <a:bodyPr/>
                    <a:lstStyle/>
                    <a:p>
                      <a:pPr algn="ctr"/>
                      <a:r>
                        <a:rPr lang="en-US" sz="1500" dirty="0" smtClean="0"/>
                        <a:t>(0.44)</a:t>
                      </a:r>
                      <a:endParaRPr lang="en-US" sz="1500" dirty="0"/>
                    </a:p>
                  </a:txBody>
                  <a:tcPr marL="91446" marR="91446" marT="34295" marB="34295" anchor="ctr"/>
                </a:tc>
              </a:tr>
              <a:tr h="525791">
                <a:tc>
                  <a:txBody>
                    <a:bodyPr/>
                    <a:lstStyle/>
                    <a:p>
                      <a:r>
                        <a:rPr lang="en-US" sz="1500" dirty="0" smtClean="0"/>
                        <a:t>Any EITC Kids</a:t>
                      </a:r>
                      <a:endParaRPr lang="en-US" sz="1500" dirty="0"/>
                    </a:p>
                  </a:txBody>
                  <a:tcPr marL="91446" marR="91446" marT="34295" marB="34295"/>
                </a:tc>
                <a:tc>
                  <a:txBody>
                    <a:bodyPr/>
                    <a:lstStyle/>
                    <a:p>
                      <a:pPr algn="ctr"/>
                      <a:r>
                        <a:rPr lang="en-US" sz="1500" dirty="0" smtClean="0"/>
                        <a:t>0.97</a:t>
                      </a:r>
                      <a:endParaRPr lang="en-US" sz="1500" dirty="0"/>
                    </a:p>
                  </a:txBody>
                  <a:tcPr marL="91446" marR="91446" marT="34295" marB="34295" anchor="ctr"/>
                </a:tc>
                <a:tc>
                  <a:txBody>
                    <a:bodyPr/>
                    <a:lstStyle/>
                    <a:p>
                      <a:pPr algn="ctr"/>
                      <a:r>
                        <a:rPr lang="en-US" sz="1500" dirty="0" smtClean="0"/>
                        <a:t>(0.16)</a:t>
                      </a:r>
                      <a:endParaRPr lang="en-US" sz="1500" dirty="0"/>
                    </a:p>
                  </a:txBody>
                  <a:tcPr marL="91446" marR="91446" marT="34295" marB="34295" anchor="ctr"/>
                </a:tc>
                <a:tc>
                  <a:txBody>
                    <a:bodyPr/>
                    <a:lstStyle/>
                    <a:p>
                      <a:pPr algn="ctr"/>
                      <a:r>
                        <a:rPr lang="en-US" sz="1500" dirty="0" smtClean="0"/>
                        <a:t>0.60</a:t>
                      </a:r>
                      <a:endParaRPr lang="en-US" sz="1500" dirty="0"/>
                    </a:p>
                  </a:txBody>
                  <a:tcPr marL="91446" marR="91446" marT="34295" marB="34295" anchor="ctr"/>
                </a:tc>
                <a:tc>
                  <a:txBody>
                    <a:bodyPr/>
                    <a:lstStyle/>
                    <a:p>
                      <a:pPr algn="ctr"/>
                      <a:r>
                        <a:rPr lang="en-US" sz="1500" dirty="0" smtClean="0"/>
                        <a:t>(0.49)</a:t>
                      </a:r>
                      <a:endParaRPr lang="en-US" sz="1500" dirty="0"/>
                    </a:p>
                  </a:txBody>
                  <a:tcPr marL="91446" marR="91446" marT="34295" marB="34295" anchor="ctr"/>
                </a:tc>
              </a:tr>
              <a:tr h="316274">
                <a:tc>
                  <a:txBody>
                    <a:bodyPr/>
                    <a:lstStyle/>
                    <a:p>
                      <a:r>
                        <a:rPr lang="en-US" sz="1500" dirty="0" smtClean="0"/>
                        <a:t>Claim EITC</a:t>
                      </a:r>
                      <a:endParaRPr lang="en-US" sz="1500" dirty="0"/>
                    </a:p>
                  </a:txBody>
                  <a:tcPr marL="91446" marR="91446" marT="34295" marB="34295"/>
                </a:tc>
                <a:tc>
                  <a:txBody>
                    <a:bodyPr/>
                    <a:lstStyle/>
                    <a:p>
                      <a:pPr algn="ctr"/>
                      <a:r>
                        <a:rPr lang="en-US" sz="1500" dirty="0" smtClean="0"/>
                        <a:t>0.90</a:t>
                      </a:r>
                      <a:endParaRPr lang="en-US" sz="1500" dirty="0"/>
                    </a:p>
                  </a:txBody>
                  <a:tcPr marL="91446" marR="91446" marT="34295" marB="34295" anchor="ctr"/>
                </a:tc>
                <a:tc>
                  <a:txBody>
                    <a:bodyPr/>
                    <a:lstStyle/>
                    <a:p>
                      <a:pPr algn="ctr"/>
                      <a:r>
                        <a:rPr lang="en-US" sz="1500" dirty="0" smtClean="0"/>
                        <a:t>(0.30)</a:t>
                      </a:r>
                      <a:endParaRPr lang="en-US" sz="1500" dirty="0"/>
                    </a:p>
                  </a:txBody>
                  <a:tcPr marL="91446" marR="91446" marT="34295" marB="34295" anchor="ctr"/>
                </a:tc>
                <a:tc>
                  <a:txBody>
                    <a:bodyPr/>
                    <a:lstStyle/>
                    <a:p>
                      <a:pPr algn="ctr"/>
                      <a:r>
                        <a:rPr lang="en-US" sz="1500" dirty="0" smtClean="0"/>
                        <a:t>0.79</a:t>
                      </a:r>
                      <a:endParaRPr lang="en-US" sz="1500" dirty="0"/>
                    </a:p>
                  </a:txBody>
                  <a:tcPr marL="91446" marR="91446" marT="34295" marB="34295" anchor="ctr"/>
                </a:tc>
                <a:tc>
                  <a:txBody>
                    <a:bodyPr/>
                    <a:lstStyle/>
                    <a:p>
                      <a:pPr algn="ctr"/>
                      <a:r>
                        <a:rPr lang="en-US" sz="1500" dirty="0" smtClean="0"/>
                        <a:t>(0.41)</a:t>
                      </a:r>
                      <a:endParaRPr lang="en-US" sz="1500" dirty="0"/>
                    </a:p>
                  </a:txBody>
                  <a:tcPr marL="91446" marR="91446" marT="34295" marB="34295" anchor="ctr"/>
                </a:tc>
              </a:tr>
              <a:tr h="316274">
                <a:tc>
                  <a:txBody>
                    <a:bodyPr/>
                    <a:lstStyle/>
                    <a:p>
                      <a:r>
                        <a:rPr lang="en-US" sz="1500" dirty="0" smtClean="0"/>
                        <a:t>EITC</a:t>
                      </a:r>
                      <a:endParaRPr lang="en-US" sz="1500" dirty="0"/>
                    </a:p>
                  </a:txBody>
                  <a:tcPr marL="91446" marR="91446" marT="34295" marB="34295"/>
                </a:tc>
                <a:tc>
                  <a:txBody>
                    <a:bodyPr/>
                    <a:lstStyle/>
                    <a:p>
                      <a:pPr algn="ctr"/>
                      <a:r>
                        <a:rPr lang="en-US" sz="1500" dirty="0" smtClean="0"/>
                        <a:t>$2,902</a:t>
                      </a:r>
                      <a:endParaRPr lang="en-US" sz="1500" dirty="0"/>
                    </a:p>
                  </a:txBody>
                  <a:tcPr marL="91446" marR="91446" marT="34295" marB="34295" anchor="ctr"/>
                </a:tc>
                <a:tc>
                  <a:txBody>
                    <a:bodyPr/>
                    <a:lstStyle/>
                    <a:p>
                      <a:pPr algn="ctr"/>
                      <a:r>
                        <a:rPr lang="en-US" sz="1500" dirty="0" smtClean="0"/>
                        <a:t>(1,399)</a:t>
                      </a:r>
                      <a:endParaRPr lang="en-US" sz="1500" dirty="0"/>
                    </a:p>
                  </a:txBody>
                  <a:tcPr marL="91446" marR="91446" marT="34295" marB="34295" anchor="ctr"/>
                </a:tc>
                <a:tc>
                  <a:txBody>
                    <a:bodyPr/>
                    <a:lstStyle/>
                    <a:p>
                      <a:pPr algn="ctr"/>
                      <a:r>
                        <a:rPr lang="en-US" sz="1500" dirty="0" smtClean="0"/>
                        <a:t>$1,335</a:t>
                      </a:r>
                      <a:endParaRPr lang="en-US" sz="1500" dirty="0"/>
                    </a:p>
                  </a:txBody>
                  <a:tcPr marL="91446" marR="91446" marT="34295" marB="34295" anchor="ctr"/>
                </a:tc>
                <a:tc>
                  <a:txBody>
                    <a:bodyPr/>
                    <a:lstStyle/>
                    <a:p>
                      <a:pPr algn="ctr"/>
                      <a:r>
                        <a:rPr lang="en-US" sz="1500" dirty="0" smtClean="0"/>
                        <a:t>(1,482)</a:t>
                      </a:r>
                      <a:endParaRPr lang="en-US" sz="1500" dirty="0"/>
                    </a:p>
                  </a:txBody>
                  <a:tcPr marL="91446" marR="91446" marT="34295" marB="34295" anchor="ctr"/>
                </a:tc>
              </a:tr>
              <a:tr h="540118">
                <a:tc>
                  <a:txBody>
                    <a:bodyPr/>
                    <a:lstStyle/>
                    <a:p>
                      <a:r>
                        <a:rPr lang="en-US" sz="1500" dirty="0" smtClean="0"/>
                        <a:t>Nontaxable Combat</a:t>
                      </a:r>
                      <a:r>
                        <a:rPr lang="en-US" sz="1500" baseline="0" dirty="0" smtClean="0"/>
                        <a:t> Pay</a:t>
                      </a:r>
                      <a:endParaRPr lang="en-US" sz="1500" dirty="0"/>
                    </a:p>
                  </a:txBody>
                  <a:tcPr marL="91446" marR="91446" marT="34295" marB="34295"/>
                </a:tc>
                <a:tc>
                  <a:txBody>
                    <a:bodyPr/>
                    <a:lstStyle/>
                    <a:p>
                      <a:pPr algn="ctr"/>
                      <a:r>
                        <a:rPr lang="en-US" sz="1500" dirty="0" smtClean="0"/>
                        <a:t>$13,867</a:t>
                      </a:r>
                      <a:endParaRPr lang="en-US" sz="1500" dirty="0"/>
                    </a:p>
                  </a:txBody>
                  <a:tcPr marL="91446" marR="91446" marT="34295" marB="34295" anchor="ctr"/>
                </a:tc>
                <a:tc>
                  <a:txBody>
                    <a:bodyPr/>
                    <a:lstStyle/>
                    <a:p>
                      <a:pPr algn="ctr"/>
                      <a:r>
                        <a:rPr lang="en-US" sz="1500" dirty="0" smtClean="0"/>
                        <a:t>(8,894)</a:t>
                      </a:r>
                      <a:endParaRPr lang="en-US" sz="1500" dirty="0"/>
                    </a:p>
                  </a:txBody>
                  <a:tcPr marL="91446" marR="91446" marT="34295" marB="34295" anchor="ctr"/>
                </a:tc>
                <a:tc>
                  <a:txBody>
                    <a:bodyPr/>
                    <a:lstStyle/>
                    <a:p>
                      <a:pPr algn="ctr"/>
                      <a:r>
                        <a:rPr lang="en-US" sz="1500" dirty="0" smtClean="0"/>
                        <a:t>$28,658</a:t>
                      </a:r>
                      <a:endParaRPr lang="en-US" sz="1500" dirty="0"/>
                    </a:p>
                  </a:txBody>
                  <a:tcPr marL="91446" marR="91446" marT="34295" marB="34295" anchor="ctr"/>
                </a:tc>
                <a:tc>
                  <a:txBody>
                    <a:bodyPr/>
                    <a:lstStyle/>
                    <a:p>
                      <a:pPr algn="ctr"/>
                      <a:r>
                        <a:rPr lang="en-US" sz="1500" dirty="0" smtClean="0"/>
                        <a:t>(15,869)</a:t>
                      </a:r>
                      <a:endParaRPr lang="en-US" sz="1500" dirty="0"/>
                    </a:p>
                  </a:txBody>
                  <a:tcPr marL="91446" marR="91446" marT="34295" marB="34295" anchor="ctr"/>
                </a:tc>
              </a:tr>
              <a:tr h="525791">
                <a:tc>
                  <a:txBody>
                    <a:bodyPr/>
                    <a:lstStyle/>
                    <a:p>
                      <a:r>
                        <a:rPr lang="en-US" sz="1500" dirty="0" smtClean="0"/>
                        <a:t>Observations</a:t>
                      </a:r>
                      <a:endParaRPr lang="en-US" sz="1500" dirty="0"/>
                    </a:p>
                  </a:txBody>
                  <a:tcPr marL="91446" marR="91446" marT="34295" marB="34295"/>
                </a:tc>
                <a:tc gridSpan="2">
                  <a:txBody>
                    <a:bodyPr/>
                    <a:lstStyle/>
                    <a:p>
                      <a:pPr algn="ctr"/>
                      <a:r>
                        <a:rPr lang="en-US" sz="1500" dirty="0" smtClean="0"/>
                        <a:t>431,590</a:t>
                      </a:r>
                      <a:endParaRPr lang="en-US" sz="1500" dirty="0"/>
                    </a:p>
                  </a:txBody>
                  <a:tcPr marL="91446" marR="91446" marT="34295" marB="34295" anchor="ctr"/>
                </a:tc>
                <a:tc hMerge="1">
                  <a:txBody>
                    <a:bodyPr/>
                    <a:lstStyle/>
                    <a:p>
                      <a:pPr algn="ctr"/>
                      <a:endParaRPr lang="en-US" dirty="0"/>
                    </a:p>
                  </a:txBody>
                  <a:tcPr anchor="ctr"/>
                </a:tc>
                <a:tc gridSpan="2">
                  <a:txBody>
                    <a:bodyPr/>
                    <a:lstStyle/>
                    <a:p>
                      <a:pPr algn="ctr"/>
                      <a:r>
                        <a:rPr lang="en-US" sz="1500" dirty="0" smtClean="0"/>
                        <a:t>555,777</a:t>
                      </a:r>
                      <a:endParaRPr lang="en-US" sz="1500" dirty="0"/>
                    </a:p>
                  </a:txBody>
                  <a:tcPr marL="91446" marR="91446" marT="34295" marB="34295" anchor="ctr"/>
                </a:tc>
                <a:tc hMerge="1">
                  <a:txBody>
                    <a:bodyPr/>
                    <a:lstStyle/>
                    <a:p>
                      <a:pPr algn="ctr"/>
                      <a:endParaRPr lang="en-US" dirty="0"/>
                    </a:p>
                  </a:txBody>
                  <a:tcPr anchor="ctr"/>
                </a:tc>
              </a:tr>
            </a:tbl>
          </a:graphicData>
        </a:graphic>
      </p:graphicFrame>
    </p:spTree>
    <p:extLst>
      <p:ext uri="{BB962C8B-B14F-4D97-AF65-F5344CB8AC3E}">
        <p14:creationId xmlns:p14="http://schemas.microsoft.com/office/powerpoint/2010/main" val="148882874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en-US" altLang="en-US" smtClean="0"/>
              <a:t>Cost Estimates</a:t>
            </a:r>
          </a:p>
        </p:txBody>
      </p:sp>
      <p:graphicFrame>
        <p:nvGraphicFramePr>
          <p:cNvPr id="2" name="Content Placeholder 1"/>
          <p:cNvGraphicFramePr>
            <a:graphicFrameLocks noGrp="1"/>
          </p:cNvGraphicFramePr>
          <p:nvPr>
            <p:ph idx="1"/>
          </p:nvPr>
        </p:nvGraphicFramePr>
        <p:xfrm>
          <a:off x="456974" y="1199929"/>
          <a:ext cx="8230052" cy="1453307"/>
        </p:xfrm>
        <a:graphic>
          <a:graphicData uri="http://schemas.openxmlformats.org/drawingml/2006/table">
            <a:tbl>
              <a:tblPr firstRow="1" bandRow="1">
                <a:tableStyleId>{5C22544A-7EE6-4342-B048-85BDC9FD1C3A}</a:tableStyleId>
              </a:tblPr>
              <a:tblGrid>
                <a:gridCol w="3352985"/>
                <a:gridCol w="990654"/>
                <a:gridCol w="990654"/>
                <a:gridCol w="990654"/>
                <a:gridCol w="990654"/>
                <a:gridCol w="914451"/>
              </a:tblGrid>
              <a:tr h="304383">
                <a:tc>
                  <a:txBody>
                    <a:bodyPr/>
                    <a:lstStyle/>
                    <a:p>
                      <a:endParaRPr lang="en-US" sz="1500" dirty="0"/>
                    </a:p>
                  </a:txBody>
                  <a:tcPr marL="91445" marR="91445" marT="34304" marB="34304"/>
                </a:tc>
                <a:tc>
                  <a:txBody>
                    <a:bodyPr/>
                    <a:lstStyle/>
                    <a:p>
                      <a:r>
                        <a:rPr lang="en-US" sz="1500" dirty="0" smtClean="0"/>
                        <a:t>2005</a:t>
                      </a:r>
                      <a:endParaRPr lang="en-US" sz="1500" dirty="0"/>
                    </a:p>
                  </a:txBody>
                  <a:tcPr marL="91445" marR="91445" marT="34304" marB="34304"/>
                </a:tc>
                <a:tc>
                  <a:txBody>
                    <a:bodyPr/>
                    <a:lstStyle/>
                    <a:p>
                      <a:r>
                        <a:rPr lang="en-US" sz="1500" dirty="0" smtClean="0"/>
                        <a:t>2006</a:t>
                      </a:r>
                      <a:endParaRPr lang="en-US" sz="1500" dirty="0"/>
                    </a:p>
                  </a:txBody>
                  <a:tcPr marL="91445" marR="91445" marT="34304" marB="34304"/>
                </a:tc>
                <a:tc>
                  <a:txBody>
                    <a:bodyPr/>
                    <a:lstStyle/>
                    <a:p>
                      <a:r>
                        <a:rPr lang="en-US" sz="1500" dirty="0" smtClean="0"/>
                        <a:t>2007</a:t>
                      </a:r>
                      <a:endParaRPr lang="en-US" sz="1500" dirty="0"/>
                    </a:p>
                  </a:txBody>
                  <a:tcPr marL="91445" marR="91445" marT="34304" marB="34304"/>
                </a:tc>
                <a:tc>
                  <a:txBody>
                    <a:bodyPr/>
                    <a:lstStyle/>
                    <a:p>
                      <a:r>
                        <a:rPr lang="en-US" sz="1500" dirty="0" smtClean="0"/>
                        <a:t>2008</a:t>
                      </a:r>
                      <a:endParaRPr lang="en-US" sz="1500" dirty="0"/>
                    </a:p>
                  </a:txBody>
                  <a:tcPr marL="91445" marR="91445" marT="34304" marB="34304"/>
                </a:tc>
                <a:tc>
                  <a:txBody>
                    <a:bodyPr/>
                    <a:lstStyle/>
                    <a:p>
                      <a:r>
                        <a:rPr lang="en-US" sz="1500" dirty="0" smtClean="0"/>
                        <a:t>2009</a:t>
                      </a:r>
                      <a:endParaRPr lang="en-US" sz="1500" dirty="0"/>
                    </a:p>
                  </a:txBody>
                  <a:tcPr marL="91445" marR="91445" marT="34304" marB="34304"/>
                </a:tc>
              </a:tr>
              <a:tr h="304383">
                <a:tc>
                  <a:txBody>
                    <a:bodyPr/>
                    <a:lstStyle/>
                    <a:p>
                      <a:r>
                        <a:rPr lang="en-US" sz="1500" dirty="0" smtClean="0"/>
                        <a:t>Total Cost of NCPE</a:t>
                      </a:r>
                      <a:endParaRPr lang="en-US" sz="1500" dirty="0"/>
                    </a:p>
                  </a:txBody>
                  <a:tcPr marL="91445" marR="91445" marT="34304" marB="34304"/>
                </a:tc>
                <a:tc>
                  <a:txBody>
                    <a:bodyPr/>
                    <a:lstStyle/>
                    <a:p>
                      <a:r>
                        <a:rPr lang="en-US" sz="1500" dirty="0" smtClean="0"/>
                        <a:t>9.3</a:t>
                      </a:r>
                      <a:endParaRPr lang="en-US" sz="1500" dirty="0"/>
                    </a:p>
                  </a:txBody>
                  <a:tcPr marL="91445" marR="91445" marT="34304" marB="34304"/>
                </a:tc>
                <a:tc>
                  <a:txBody>
                    <a:bodyPr/>
                    <a:lstStyle/>
                    <a:p>
                      <a:r>
                        <a:rPr lang="en-US" sz="1500" dirty="0" smtClean="0"/>
                        <a:t>7.2</a:t>
                      </a:r>
                      <a:endParaRPr lang="en-US" sz="1500" dirty="0"/>
                    </a:p>
                  </a:txBody>
                  <a:tcPr marL="91445" marR="91445" marT="34304" marB="34304"/>
                </a:tc>
                <a:tc>
                  <a:txBody>
                    <a:bodyPr/>
                    <a:lstStyle/>
                    <a:p>
                      <a:r>
                        <a:rPr lang="en-US" sz="1500" dirty="0" smtClean="0"/>
                        <a:t>8.0</a:t>
                      </a:r>
                      <a:endParaRPr lang="en-US" sz="1500" dirty="0"/>
                    </a:p>
                  </a:txBody>
                  <a:tcPr marL="91445" marR="91445" marT="34304" marB="34304"/>
                </a:tc>
                <a:tc>
                  <a:txBody>
                    <a:bodyPr/>
                    <a:lstStyle/>
                    <a:p>
                      <a:r>
                        <a:rPr lang="en-US" sz="1500" dirty="0" smtClean="0"/>
                        <a:t>9.6</a:t>
                      </a:r>
                      <a:endParaRPr lang="en-US" sz="1500" dirty="0"/>
                    </a:p>
                  </a:txBody>
                  <a:tcPr marL="91445" marR="91445" marT="34304" marB="34304"/>
                </a:tc>
                <a:tc>
                  <a:txBody>
                    <a:bodyPr/>
                    <a:lstStyle/>
                    <a:p>
                      <a:r>
                        <a:rPr lang="en-US" sz="1500" dirty="0" smtClean="0"/>
                        <a:t>15.1</a:t>
                      </a:r>
                      <a:endParaRPr lang="en-US" sz="1500" dirty="0"/>
                    </a:p>
                  </a:txBody>
                  <a:tcPr marL="91445" marR="91445" marT="34304" marB="34304"/>
                </a:tc>
              </a:tr>
              <a:tr h="540158">
                <a:tc>
                  <a:txBody>
                    <a:bodyPr/>
                    <a:lstStyle/>
                    <a:p>
                      <a:r>
                        <a:rPr lang="en-US" sz="1500" dirty="0" smtClean="0"/>
                        <a:t>Total Cost of Combat Zone Tax Exclusion</a:t>
                      </a:r>
                      <a:endParaRPr lang="en-US" sz="1500" dirty="0"/>
                    </a:p>
                  </a:txBody>
                  <a:tcPr marL="91445" marR="91445" marT="34304" marB="34304"/>
                </a:tc>
                <a:tc>
                  <a:txBody>
                    <a:bodyPr/>
                    <a:lstStyle/>
                    <a:p>
                      <a:r>
                        <a:rPr lang="en-US" sz="1500" smtClean="0"/>
                        <a:t>3,500</a:t>
                      </a:r>
                      <a:endParaRPr lang="en-US" sz="1500" dirty="0"/>
                    </a:p>
                  </a:txBody>
                  <a:tcPr marL="91445" marR="91445" marT="34304" marB="34304" anchor="ctr"/>
                </a:tc>
                <a:tc>
                  <a:txBody>
                    <a:bodyPr/>
                    <a:lstStyle/>
                    <a:p>
                      <a:r>
                        <a:rPr lang="en-US" sz="1500" smtClean="0"/>
                        <a:t>3,400</a:t>
                      </a:r>
                      <a:endParaRPr lang="en-US" sz="1500" dirty="0"/>
                    </a:p>
                  </a:txBody>
                  <a:tcPr marL="91445" marR="91445" marT="34304" marB="34304" anchor="ctr"/>
                </a:tc>
                <a:tc>
                  <a:txBody>
                    <a:bodyPr/>
                    <a:lstStyle/>
                    <a:p>
                      <a:r>
                        <a:rPr lang="en-US" sz="1500" dirty="0" smtClean="0"/>
                        <a:t>3,900</a:t>
                      </a:r>
                      <a:endParaRPr lang="en-US" sz="1500" dirty="0"/>
                    </a:p>
                  </a:txBody>
                  <a:tcPr marL="91445" marR="91445" marT="34304" marB="34304" anchor="ctr"/>
                </a:tc>
                <a:tc>
                  <a:txBody>
                    <a:bodyPr/>
                    <a:lstStyle/>
                    <a:p>
                      <a:r>
                        <a:rPr lang="en-US" sz="1500" dirty="0" smtClean="0"/>
                        <a:t>3,800</a:t>
                      </a:r>
                      <a:endParaRPr lang="en-US" sz="1500" dirty="0"/>
                    </a:p>
                  </a:txBody>
                  <a:tcPr marL="91445" marR="91445" marT="34304" marB="34304" anchor="ctr"/>
                </a:tc>
                <a:tc>
                  <a:txBody>
                    <a:bodyPr/>
                    <a:lstStyle/>
                    <a:p>
                      <a:r>
                        <a:rPr lang="en-US" sz="1500" dirty="0" smtClean="0"/>
                        <a:t>3,600</a:t>
                      </a:r>
                      <a:endParaRPr lang="en-US" sz="1500" dirty="0"/>
                    </a:p>
                  </a:txBody>
                  <a:tcPr marL="91445" marR="91445" marT="34304" marB="34304" anchor="ctr"/>
                </a:tc>
              </a:tr>
              <a:tr h="304383">
                <a:tc gridSpan="6">
                  <a:txBody>
                    <a:bodyPr/>
                    <a:lstStyle/>
                    <a:p>
                      <a:r>
                        <a:rPr lang="en-US" sz="1500" dirty="0" smtClean="0"/>
                        <a:t>Notes:</a:t>
                      </a:r>
                      <a:r>
                        <a:rPr lang="en-US" sz="1500" baseline="0" dirty="0" smtClean="0"/>
                        <a:t> In millions of 2009 dollars</a:t>
                      </a:r>
                      <a:endParaRPr lang="en-US" sz="1500" dirty="0"/>
                    </a:p>
                  </a:txBody>
                  <a:tcPr marL="91445" marR="91445" marT="34304" marB="34304"/>
                </a:tc>
                <a:tc hMerge="1">
                  <a:txBody>
                    <a:bodyPr/>
                    <a:lstStyle/>
                    <a:p>
                      <a:endParaRPr lang="en-US" dirty="0"/>
                    </a:p>
                  </a:txBody>
                  <a:tcPr/>
                </a:tc>
                <a:tc hMerge="1">
                  <a:txBody>
                    <a:bodyPr/>
                    <a:lstStyle/>
                    <a:p>
                      <a:endParaRPr lang="en-US"/>
                    </a:p>
                  </a:txBody>
                  <a:tcPr/>
                </a:tc>
                <a:tc hMerge="1">
                  <a:txBody>
                    <a:bodyPr/>
                    <a:lstStyle/>
                    <a:p>
                      <a:endParaRPr lang="en-US"/>
                    </a:p>
                  </a:txBody>
                  <a:tcPr/>
                </a:tc>
                <a:tc hMerge="1">
                  <a:txBody>
                    <a:bodyPr/>
                    <a:lstStyle/>
                    <a:p>
                      <a:endParaRPr lang="en-US" dirty="0"/>
                    </a:p>
                  </a:txBody>
                  <a:tcPr/>
                </a:tc>
                <a:tc hMerge="1">
                  <a:txBody>
                    <a:bodyPr/>
                    <a:lstStyle/>
                    <a:p>
                      <a:endParaRPr lang="en-US" dirty="0"/>
                    </a:p>
                  </a:txBody>
                  <a:tcPr/>
                </a:tc>
              </a:tr>
            </a:tbl>
          </a:graphicData>
        </a:graphic>
      </p:graphicFrame>
      <p:sp>
        <p:nvSpPr>
          <p:cNvPr id="4" name="Slide Number Placeholder 3"/>
          <p:cNvSpPr>
            <a:spLocks noGrp="1"/>
          </p:cNvSpPr>
          <p:nvPr>
            <p:ph type="sldNum" sz="quarter" idx="12"/>
          </p:nvPr>
        </p:nvSpPr>
        <p:spPr/>
        <p:txBody>
          <a:bodyPr/>
          <a:lstStyle/>
          <a:p>
            <a:pPr>
              <a:defRPr/>
            </a:pPr>
            <a:fld id="{BC5EFB99-69F7-4D3A-92FE-A71860CFCEFF}" type="slidenum">
              <a:rPr lang="en-US" smtClean="0">
                <a:solidFill>
                  <a:prstClr val="black">
                    <a:tint val="75000"/>
                  </a:prstClr>
                </a:solidFill>
              </a:rPr>
              <a:pPr>
                <a:defRPr/>
              </a:pPr>
              <a:t>14</a:t>
            </a:fld>
            <a:endParaRPr lang="en-US">
              <a:solidFill>
                <a:prstClr val="black">
                  <a:tint val="75000"/>
                </a:prstClr>
              </a:solidFill>
            </a:endParaRPr>
          </a:p>
        </p:txBody>
      </p:sp>
      <p:sp>
        <p:nvSpPr>
          <p:cNvPr id="15417" name="TextBox 2"/>
          <p:cNvSpPr txBox="1">
            <a:spLocks noChangeArrowheads="1"/>
          </p:cNvSpPr>
          <p:nvPr/>
        </p:nvSpPr>
        <p:spPr bwMode="auto">
          <a:xfrm>
            <a:off x="392339" y="2857502"/>
            <a:ext cx="8457974" cy="20214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1637" tIns="40819" rIns="81637" bIns="40819">
            <a:spAutoFit/>
          </a:bodyPr>
          <a:lstStyle>
            <a:lvl1pPr marL="285750" indent="-285750"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fontAlgn="base" hangingPunct="1">
              <a:spcBef>
                <a:spcPct val="0"/>
              </a:spcBef>
              <a:spcAft>
                <a:spcPct val="0"/>
              </a:spcAft>
              <a:defRPr/>
            </a:pPr>
            <a:r>
              <a:rPr lang="en-US" altLang="en-US" sz="1800" dirty="0">
                <a:solidFill>
                  <a:prstClr val="black"/>
                </a:solidFill>
                <a:cs typeface="Arial" charset="0"/>
              </a:rPr>
              <a:t>Total Cost of NCPE is the difference between the EITC claimed with the inclusion of combat pay and the amount of EITC that would have been claimed if nontaxable combat pay were excluded from EITC earned income:</a:t>
            </a:r>
          </a:p>
          <a:p>
            <a:pPr lvl="1" eaLnBrk="1" fontAlgn="base" hangingPunct="1">
              <a:spcBef>
                <a:spcPct val="0"/>
              </a:spcBef>
              <a:spcAft>
                <a:spcPct val="0"/>
              </a:spcAft>
              <a:defRPr/>
            </a:pPr>
            <a:r>
              <a:rPr lang="en-US" altLang="en-US" sz="1800" dirty="0">
                <a:solidFill>
                  <a:prstClr val="black"/>
                </a:solidFill>
                <a:cs typeface="Arial" charset="0"/>
              </a:rPr>
              <a:t>Restricted to individuals who use the NCPE.</a:t>
            </a:r>
          </a:p>
          <a:p>
            <a:pPr marL="408185" lvl="1" indent="0" eaLnBrk="1" fontAlgn="base" hangingPunct="1">
              <a:spcBef>
                <a:spcPct val="0"/>
              </a:spcBef>
              <a:spcAft>
                <a:spcPct val="0"/>
              </a:spcAft>
              <a:buFont typeface="Arial" charset="0"/>
              <a:buNone/>
              <a:defRPr/>
            </a:pPr>
            <a:endParaRPr lang="en-US" altLang="en-US" sz="1800" dirty="0">
              <a:solidFill>
                <a:prstClr val="black"/>
              </a:solidFill>
              <a:cs typeface="Arial" charset="0"/>
            </a:endParaRPr>
          </a:p>
          <a:p>
            <a:pPr eaLnBrk="1" fontAlgn="base" hangingPunct="1">
              <a:spcBef>
                <a:spcPct val="0"/>
              </a:spcBef>
              <a:spcAft>
                <a:spcPct val="0"/>
              </a:spcAft>
              <a:defRPr/>
            </a:pPr>
            <a:r>
              <a:rPr lang="en-US" altLang="en-US" sz="1800" dirty="0">
                <a:solidFill>
                  <a:prstClr val="black"/>
                </a:solidFill>
                <a:cs typeface="Arial" charset="0"/>
              </a:rPr>
              <a:t>The cost of the NCPE represents &lt;1% of the total cost of the Combat Zone Tax Exclusion. </a:t>
            </a:r>
          </a:p>
        </p:txBody>
      </p:sp>
    </p:spTree>
    <p:extLst>
      <p:ext uri="{BB962C8B-B14F-4D97-AF65-F5344CB8AC3E}">
        <p14:creationId xmlns:p14="http://schemas.microsoft.com/office/powerpoint/2010/main" val="344784983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pPr eaLnBrk="1" hangingPunct="1"/>
            <a:r>
              <a:rPr lang="en-US" altLang="en-US" smtClean="0"/>
              <a:t>Conclusion</a:t>
            </a:r>
          </a:p>
        </p:txBody>
      </p:sp>
      <p:sp>
        <p:nvSpPr>
          <p:cNvPr id="16387" name="Content Placeholder 2"/>
          <p:cNvSpPr>
            <a:spLocks noGrp="1"/>
          </p:cNvSpPr>
          <p:nvPr>
            <p:ph idx="1"/>
          </p:nvPr>
        </p:nvSpPr>
        <p:spPr>
          <a:xfrm>
            <a:off x="456974" y="1143000"/>
            <a:ext cx="8230054" cy="3394398"/>
          </a:xfrm>
        </p:spPr>
        <p:txBody>
          <a:bodyPr/>
          <a:lstStyle/>
          <a:p>
            <a:pPr eaLnBrk="1" hangingPunct="1"/>
            <a:r>
              <a:rPr lang="en-US" altLang="en-US" sz="2100"/>
              <a:t>82% optimize EITC.</a:t>
            </a:r>
          </a:p>
          <a:p>
            <a:pPr eaLnBrk="1" hangingPunct="1"/>
            <a:r>
              <a:rPr lang="en-US" altLang="en-US" sz="2100"/>
              <a:t>Optimization rates are lower for those who should use the NCPE. These differences remain when conditioning on paid tax preparer use and are larger among those who do not use a paid tax preparer.</a:t>
            </a:r>
          </a:p>
          <a:p>
            <a:pPr eaLnBrk="1" hangingPunct="1"/>
            <a:r>
              <a:rPr lang="en-US" altLang="en-US" sz="2100"/>
              <a:t>The combat zone tax exclusion increases EITC eligibility.</a:t>
            </a:r>
          </a:p>
          <a:p>
            <a:pPr eaLnBrk="1" hangingPunct="1"/>
            <a:r>
              <a:rPr lang="en-US" altLang="en-US" sz="2100"/>
              <a:t>NCPE cost is &lt;1% of the total cost of the combat zone tax exclusion in any given year between 2005-2009.</a:t>
            </a:r>
          </a:p>
          <a:p>
            <a:pPr eaLnBrk="1" hangingPunct="1"/>
            <a:r>
              <a:rPr lang="en-US" altLang="en-US" sz="2100"/>
              <a:t>The NCPE increases complexity in the tax code while the segment of the military population who benefits from the NCPE is small.</a:t>
            </a:r>
          </a:p>
          <a:p>
            <a:pPr eaLnBrk="1" hangingPunct="1"/>
            <a:endParaRPr lang="en-US" altLang="en-US" sz="2100"/>
          </a:p>
        </p:txBody>
      </p:sp>
      <p:sp>
        <p:nvSpPr>
          <p:cNvPr id="4" name="Slide Number Placeholder 3"/>
          <p:cNvSpPr>
            <a:spLocks noGrp="1"/>
          </p:cNvSpPr>
          <p:nvPr>
            <p:ph type="sldNum" sz="quarter" idx="12"/>
          </p:nvPr>
        </p:nvSpPr>
        <p:spPr/>
        <p:txBody>
          <a:bodyPr/>
          <a:lstStyle/>
          <a:p>
            <a:pPr>
              <a:defRPr/>
            </a:pPr>
            <a:fld id="{C5EF69DD-6944-4A02-BCAE-8CDE4E3E9875}" type="slidenum">
              <a:rPr lang="en-US" smtClean="0">
                <a:solidFill>
                  <a:prstClr val="black">
                    <a:tint val="75000"/>
                  </a:prstClr>
                </a:solidFill>
              </a:rPr>
              <a:pPr>
                <a:defRPr/>
              </a:pPr>
              <a:t>15</a:t>
            </a:fld>
            <a:endParaRPr lang="en-US">
              <a:solidFill>
                <a:prstClr val="black">
                  <a:tint val="75000"/>
                </a:prstClr>
              </a:solidFill>
            </a:endParaRPr>
          </a:p>
        </p:txBody>
      </p:sp>
    </p:spTree>
    <p:extLst>
      <p:ext uri="{BB962C8B-B14F-4D97-AF65-F5344CB8AC3E}">
        <p14:creationId xmlns:p14="http://schemas.microsoft.com/office/powerpoint/2010/main" val="72651132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pPr eaLnBrk="1" hangingPunct="1"/>
            <a:r>
              <a:rPr lang="en-US" altLang="en-US" smtClean="0"/>
              <a:t>Background</a:t>
            </a:r>
          </a:p>
        </p:txBody>
      </p:sp>
      <p:sp>
        <p:nvSpPr>
          <p:cNvPr id="3075" name="Content Placeholder 2"/>
          <p:cNvSpPr>
            <a:spLocks noGrp="1"/>
          </p:cNvSpPr>
          <p:nvPr>
            <p:ph idx="1"/>
          </p:nvPr>
        </p:nvSpPr>
        <p:spPr/>
        <p:txBody>
          <a:bodyPr/>
          <a:lstStyle/>
          <a:p>
            <a:pPr eaLnBrk="1" hangingPunct="1"/>
            <a:r>
              <a:rPr lang="en-US" altLang="en-US" sz="2700"/>
              <a:t>Combat zone tax exclusion: Military service members do not pay income taxes on any income received in any month in which they spent time in a combat zone.</a:t>
            </a:r>
          </a:p>
          <a:p>
            <a:pPr lvl="1" eaLnBrk="1" hangingPunct="1"/>
            <a:r>
              <a:rPr lang="en-US" altLang="en-US" smtClean="0"/>
              <a:t>Capped at $88,416 in 2009.</a:t>
            </a:r>
          </a:p>
          <a:p>
            <a:pPr eaLnBrk="1" hangingPunct="1"/>
            <a:r>
              <a:rPr lang="en-US" altLang="en-US" sz="2700"/>
              <a:t>Earned income tax credit (EITC) is calculated based on earnings.</a:t>
            </a:r>
          </a:p>
          <a:p>
            <a:pPr eaLnBrk="1" hangingPunct="1"/>
            <a:r>
              <a:rPr lang="en-US" altLang="en-US" sz="2700"/>
              <a:t>Exclusion of combat zone earnings will reduce the EITC among some low-income military members.</a:t>
            </a:r>
          </a:p>
          <a:p>
            <a:pPr eaLnBrk="1" hangingPunct="1"/>
            <a:endParaRPr lang="en-US" altLang="en-US" smtClean="0"/>
          </a:p>
        </p:txBody>
      </p:sp>
      <p:sp>
        <p:nvSpPr>
          <p:cNvPr id="4" name="Slide Number Placeholder 3"/>
          <p:cNvSpPr>
            <a:spLocks noGrp="1"/>
          </p:cNvSpPr>
          <p:nvPr>
            <p:ph type="sldNum" sz="quarter" idx="12"/>
          </p:nvPr>
        </p:nvSpPr>
        <p:spPr/>
        <p:txBody>
          <a:bodyPr/>
          <a:lstStyle/>
          <a:p>
            <a:pPr>
              <a:defRPr/>
            </a:pPr>
            <a:fld id="{91453DA8-3E2C-4861-83E9-3AA0632EA46E}" type="slidenum">
              <a:rPr lang="en-US" smtClean="0">
                <a:solidFill>
                  <a:prstClr val="black">
                    <a:tint val="75000"/>
                  </a:prstClr>
                </a:solidFill>
              </a:rPr>
              <a:pPr>
                <a:defRPr/>
              </a:pPr>
              <a:t>2</a:t>
            </a:fld>
            <a:endParaRPr lang="en-US">
              <a:solidFill>
                <a:prstClr val="black">
                  <a:tint val="75000"/>
                </a:prstClr>
              </a:solidFill>
            </a:endParaRPr>
          </a:p>
        </p:txBody>
      </p:sp>
    </p:spTree>
    <p:extLst>
      <p:ext uri="{BB962C8B-B14F-4D97-AF65-F5344CB8AC3E}">
        <p14:creationId xmlns:p14="http://schemas.microsoft.com/office/powerpoint/2010/main" val="407432048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eaLnBrk="1" hangingPunct="1"/>
            <a:r>
              <a:rPr lang="en-US" altLang="en-US" sz="3200"/>
              <a:t>2009 EITC for Married Filing Jointly Couple with 2 Qualifying Children</a:t>
            </a:r>
          </a:p>
        </p:txBody>
      </p:sp>
      <p:pic>
        <p:nvPicPr>
          <p:cNvPr id="4099" name="Content Placeholder 8" descr="2009 EITC MFJ 2QC.png"/>
          <p:cNvPicPr>
            <a:picLocks noGrp="1" noChangeAspect="1"/>
          </p:cNvPicPr>
          <p:nvPr>
            <p:ph idx="1"/>
          </p:nvPr>
        </p:nvPicPr>
        <p:blipFill>
          <a:blip r:embed="rId3">
            <a:extLst>
              <a:ext uri="{28A0092B-C50C-407E-A947-70E740481C1C}">
                <a14:useLocalDpi xmlns:a14="http://schemas.microsoft.com/office/drawing/2010/main" val="0"/>
              </a:ext>
            </a:extLst>
          </a:blip>
          <a:srcRect/>
          <a:stretch>
            <a:fillRect/>
          </a:stretch>
        </p:blipFill>
        <p:spPr>
          <a:xfrm>
            <a:off x="1453700" y="1199930"/>
            <a:ext cx="6236607" cy="3394397"/>
          </a:xfrm>
        </p:spPr>
      </p:pic>
      <p:sp>
        <p:nvSpPr>
          <p:cNvPr id="4" name="Slide Number Placeholder 3"/>
          <p:cNvSpPr>
            <a:spLocks noGrp="1"/>
          </p:cNvSpPr>
          <p:nvPr>
            <p:ph type="sldNum" sz="quarter" idx="12"/>
          </p:nvPr>
        </p:nvSpPr>
        <p:spPr/>
        <p:txBody>
          <a:bodyPr/>
          <a:lstStyle/>
          <a:p>
            <a:pPr>
              <a:defRPr/>
            </a:pPr>
            <a:fld id="{80FD6C4D-B59B-4504-8F57-760D47661477}" type="slidenum">
              <a:rPr lang="en-US" smtClean="0">
                <a:solidFill>
                  <a:prstClr val="black">
                    <a:tint val="75000"/>
                  </a:prstClr>
                </a:solidFill>
              </a:rPr>
              <a:pPr>
                <a:defRPr/>
              </a:pPr>
              <a:t>3</a:t>
            </a:fld>
            <a:endParaRPr lang="en-US">
              <a:solidFill>
                <a:prstClr val="black">
                  <a:tint val="75000"/>
                </a:prstClr>
              </a:solidFill>
            </a:endParaRPr>
          </a:p>
        </p:txBody>
      </p:sp>
      <p:sp>
        <p:nvSpPr>
          <p:cNvPr id="5" name="Multiply 4"/>
          <p:cNvSpPr/>
          <p:nvPr/>
        </p:nvSpPr>
        <p:spPr>
          <a:xfrm>
            <a:off x="4115032" y="1714501"/>
            <a:ext cx="227919" cy="171896"/>
          </a:xfrm>
          <a:prstGeom prst="mathMultiply">
            <a:avLst/>
          </a:prstGeom>
        </p:spPr>
        <p:style>
          <a:lnRef idx="2">
            <a:schemeClr val="accent1">
              <a:shade val="50000"/>
            </a:schemeClr>
          </a:lnRef>
          <a:fillRef idx="1">
            <a:schemeClr val="accent1"/>
          </a:fillRef>
          <a:effectRef idx="0">
            <a:schemeClr val="accent1"/>
          </a:effectRef>
          <a:fontRef idx="minor">
            <a:schemeClr val="lt1"/>
          </a:fontRef>
        </p:style>
        <p:txBody>
          <a:bodyPr lIns="81637" tIns="40819" rIns="81637" bIns="40819" anchor="ctr"/>
          <a:lstStyle/>
          <a:p>
            <a:pPr algn="ctr" fontAlgn="base">
              <a:spcBef>
                <a:spcPct val="0"/>
              </a:spcBef>
              <a:spcAft>
                <a:spcPct val="0"/>
              </a:spcAft>
              <a:defRPr/>
            </a:pPr>
            <a:endParaRPr lang="en-US">
              <a:solidFill>
                <a:prstClr val="white"/>
              </a:solidFill>
            </a:endParaRPr>
          </a:p>
        </p:txBody>
      </p:sp>
      <p:sp>
        <p:nvSpPr>
          <p:cNvPr id="6" name="Multiply 5"/>
          <p:cNvSpPr/>
          <p:nvPr/>
        </p:nvSpPr>
        <p:spPr>
          <a:xfrm>
            <a:off x="3123974" y="2229076"/>
            <a:ext cx="229054" cy="170780"/>
          </a:xfrm>
          <a:prstGeom prst="mathMultiply">
            <a:avLst/>
          </a:prstGeom>
        </p:spPr>
        <p:style>
          <a:lnRef idx="2">
            <a:schemeClr val="accent1">
              <a:shade val="50000"/>
            </a:schemeClr>
          </a:lnRef>
          <a:fillRef idx="1">
            <a:schemeClr val="accent1"/>
          </a:fillRef>
          <a:effectRef idx="0">
            <a:schemeClr val="accent1"/>
          </a:effectRef>
          <a:fontRef idx="minor">
            <a:schemeClr val="lt1"/>
          </a:fontRef>
        </p:style>
        <p:txBody>
          <a:bodyPr lIns="81637" tIns="40819" rIns="81637" bIns="40819" anchor="ctr"/>
          <a:lstStyle/>
          <a:p>
            <a:pPr algn="ctr" fontAlgn="base">
              <a:spcBef>
                <a:spcPct val="0"/>
              </a:spcBef>
              <a:spcAft>
                <a:spcPct val="0"/>
              </a:spcAft>
              <a:defRPr/>
            </a:pPr>
            <a:endParaRPr lang="en-US">
              <a:solidFill>
                <a:prstClr val="white"/>
              </a:solidFill>
            </a:endParaRPr>
          </a:p>
        </p:txBody>
      </p:sp>
    </p:spTree>
    <p:extLst>
      <p:ext uri="{BB962C8B-B14F-4D97-AF65-F5344CB8AC3E}">
        <p14:creationId xmlns:p14="http://schemas.microsoft.com/office/powerpoint/2010/main" val="102518692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linds(horizontal)">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eaLnBrk="1" hangingPunct="1"/>
            <a:r>
              <a:rPr lang="en-US" altLang="en-US" sz="3800"/>
              <a:t>Nontaxable Combat Pay Election (NCPE)</a:t>
            </a:r>
          </a:p>
        </p:txBody>
      </p:sp>
      <p:sp>
        <p:nvSpPr>
          <p:cNvPr id="5123" name="Content Placeholder 2"/>
          <p:cNvSpPr>
            <a:spLocks noGrp="1"/>
          </p:cNvSpPr>
          <p:nvPr>
            <p:ph idx="1"/>
          </p:nvPr>
        </p:nvSpPr>
        <p:spPr/>
        <p:txBody>
          <a:bodyPr/>
          <a:lstStyle/>
          <a:p>
            <a:pPr eaLnBrk="1" hangingPunct="1"/>
            <a:r>
              <a:rPr lang="en-US" altLang="en-US" smtClean="0"/>
              <a:t>Created in tax year 2004.</a:t>
            </a:r>
          </a:p>
          <a:p>
            <a:pPr eaLnBrk="1" hangingPunct="1"/>
            <a:r>
              <a:rPr lang="en-US" altLang="en-US" smtClean="0"/>
              <a:t>Gives service members the option to include nontaxable combat pay in EITC earnings.</a:t>
            </a:r>
          </a:p>
          <a:p>
            <a:pPr eaLnBrk="1" hangingPunct="1"/>
            <a:r>
              <a:rPr lang="en-US" altLang="en-US" smtClean="0"/>
              <a:t>Default setting is to exclude nontaxable combat pay.</a:t>
            </a:r>
          </a:p>
          <a:p>
            <a:pPr eaLnBrk="1" hangingPunct="1"/>
            <a:r>
              <a:rPr lang="en-US" altLang="en-US" smtClean="0"/>
              <a:t>NCPE gives military personnel the option to include or exclude </a:t>
            </a:r>
            <a:r>
              <a:rPr lang="en-US" altLang="en-US" i="1" smtClean="0"/>
              <a:t>all</a:t>
            </a:r>
            <a:r>
              <a:rPr lang="en-US" altLang="en-US" smtClean="0"/>
              <a:t> of their nontaxable combat pay.</a:t>
            </a:r>
          </a:p>
          <a:p>
            <a:pPr eaLnBrk="1" hangingPunct="1"/>
            <a:endParaRPr lang="en-US" altLang="en-US" smtClean="0"/>
          </a:p>
        </p:txBody>
      </p:sp>
      <p:sp>
        <p:nvSpPr>
          <p:cNvPr id="4" name="Slide Number Placeholder 3"/>
          <p:cNvSpPr>
            <a:spLocks noGrp="1"/>
          </p:cNvSpPr>
          <p:nvPr>
            <p:ph type="sldNum" sz="quarter" idx="12"/>
          </p:nvPr>
        </p:nvSpPr>
        <p:spPr/>
        <p:txBody>
          <a:bodyPr/>
          <a:lstStyle/>
          <a:p>
            <a:pPr>
              <a:defRPr/>
            </a:pPr>
            <a:fld id="{DD3FD7AA-DF2A-4E57-8C92-29A8E2F6A614}" type="slidenum">
              <a:rPr lang="en-US" smtClean="0">
                <a:solidFill>
                  <a:prstClr val="black">
                    <a:tint val="75000"/>
                  </a:prstClr>
                </a:solidFill>
              </a:rPr>
              <a:pPr>
                <a:defRPr/>
              </a:pPr>
              <a:t>4</a:t>
            </a:fld>
            <a:endParaRPr lang="en-US">
              <a:solidFill>
                <a:prstClr val="black">
                  <a:tint val="75000"/>
                </a:prstClr>
              </a:solidFill>
            </a:endParaRPr>
          </a:p>
        </p:txBody>
      </p:sp>
    </p:spTree>
    <p:extLst>
      <p:ext uri="{BB962C8B-B14F-4D97-AF65-F5344CB8AC3E}">
        <p14:creationId xmlns:p14="http://schemas.microsoft.com/office/powerpoint/2010/main" val="181365570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pPr eaLnBrk="1" hangingPunct="1"/>
            <a:r>
              <a:rPr lang="en-US" altLang="en-US" smtClean="0"/>
              <a:t>Questions</a:t>
            </a:r>
          </a:p>
        </p:txBody>
      </p:sp>
      <p:sp>
        <p:nvSpPr>
          <p:cNvPr id="6147" name="Content Placeholder 2"/>
          <p:cNvSpPr>
            <a:spLocks noGrp="1"/>
          </p:cNvSpPr>
          <p:nvPr>
            <p:ph idx="1"/>
          </p:nvPr>
        </p:nvSpPr>
        <p:spPr/>
        <p:txBody>
          <a:bodyPr/>
          <a:lstStyle/>
          <a:p>
            <a:pPr eaLnBrk="1" hangingPunct="1"/>
            <a:r>
              <a:rPr lang="en-US" altLang="en-US" sz="2500"/>
              <a:t>Do military service members optimize their EITC?</a:t>
            </a:r>
          </a:p>
          <a:p>
            <a:pPr lvl="1" eaLnBrk="1" hangingPunct="1">
              <a:buFont typeface="Arial" charset="0"/>
              <a:buChar char="•"/>
            </a:pPr>
            <a:r>
              <a:rPr lang="en-US" altLang="en-US" sz="2100"/>
              <a:t>Do observable characteristics differ between optimizers and non-optimizers?</a:t>
            </a:r>
          </a:p>
          <a:p>
            <a:pPr eaLnBrk="1" hangingPunct="1"/>
            <a:r>
              <a:rPr lang="en-US" altLang="en-US" sz="2500"/>
              <a:t>To what extent are service members eligible for the EITC because of the combat zone tax exclusion?</a:t>
            </a:r>
          </a:p>
          <a:p>
            <a:pPr marL="662936" lvl="2" indent="-305537" eaLnBrk="1" hangingPunct="1"/>
            <a:r>
              <a:rPr lang="en-US" altLang="en-US" smtClean="0"/>
              <a:t>Do observable characteristics differ between those who are newly eligible and always eligible?</a:t>
            </a:r>
          </a:p>
          <a:p>
            <a:pPr eaLnBrk="1" hangingPunct="1"/>
            <a:r>
              <a:rPr lang="en-US" altLang="en-US" sz="2500"/>
              <a:t>What is the cost of the nontaxable combat pay election?</a:t>
            </a:r>
          </a:p>
        </p:txBody>
      </p:sp>
      <p:sp>
        <p:nvSpPr>
          <p:cNvPr id="4" name="Slide Number Placeholder 3"/>
          <p:cNvSpPr>
            <a:spLocks noGrp="1"/>
          </p:cNvSpPr>
          <p:nvPr>
            <p:ph type="sldNum" sz="quarter" idx="12"/>
          </p:nvPr>
        </p:nvSpPr>
        <p:spPr/>
        <p:txBody>
          <a:bodyPr/>
          <a:lstStyle/>
          <a:p>
            <a:pPr>
              <a:defRPr/>
            </a:pPr>
            <a:fld id="{4593E033-87F0-46A8-B2D5-7CFBF876CB13}" type="slidenum">
              <a:rPr lang="en-US" smtClean="0">
                <a:solidFill>
                  <a:prstClr val="black">
                    <a:tint val="75000"/>
                  </a:prstClr>
                </a:solidFill>
              </a:rPr>
              <a:pPr>
                <a:defRPr/>
              </a:pPr>
              <a:t>5</a:t>
            </a:fld>
            <a:endParaRPr lang="en-US">
              <a:solidFill>
                <a:prstClr val="black">
                  <a:tint val="75000"/>
                </a:prstClr>
              </a:solidFill>
            </a:endParaRPr>
          </a:p>
        </p:txBody>
      </p:sp>
    </p:spTree>
    <p:extLst>
      <p:ext uri="{BB962C8B-B14F-4D97-AF65-F5344CB8AC3E}">
        <p14:creationId xmlns:p14="http://schemas.microsoft.com/office/powerpoint/2010/main" val="394751283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lang="en-US" altLang="en-US" smtClean="0"/>
              <a:t>Motivation</a:t>
            </a:r>
          </a:p>
        </p:txBody>
      </p:sp>
      <p:sp>
        <p:nvSpPr>
          <p:cNvPr id="7171" name="Content Placeholder 2"/>
          <p:cNvSpPr>
            <a:spLocks noGrp="1"/>
          </p:cNvSpPr>
          <p:nvPr>
            <p:ph idx="1"/>
          </p:nvPr>
        </p:nvSpPr>
        <p:spPr>
          <a:xfrm>
            <a:off x="381000" y="1314896"/>
            <a:ext cx="8230054" cy="3394398"/>
          </a:xfrm>
        </p:spPr>
        <p:txBody>
          <a:bodyPr/>
          <a:lstStyle/>
          <a:p>
            <a:r>
              <a:rPr lang="en-US" altLang="en-US" sz="2300"/>
              <a:t>Federal income tax system has become more complex as policy makers continue to use taxes to provide income support and incentivize certain behaviors.</a:t>
            </a:r>
          </a:p>
          <a:p>
            <a:r>
              <a:rPr lang="en-US" altLang="en-US" sz="2300"/>
              <a:t>To what extent do targeted populations understand how to correctly claim credits on their own or is a tax preparer necessary?</a:t>
            </a:r>
          </a:p>
          <a:p>
            <a:r>
              <a:rPr lang="en-US" altLang="en-US" sz="2300"/>
              <a:t>Evidence that people do not understand the relationship between earned income and EITC (Chetty and Saez, 2013).</a:t>
            </a:r>
          </a:p>
        </p:txBody>
      </p:sp>
      <p:sp>
        <p:nvSpPr>
          <p:cNvPr id="4" name="Slide Number Placeholder 3"/>
          <p:cNvSpPr>
            <a:spLocks noGrp="1"/>
          </p:cNvSpPr>
          <p:nvPr>
            <p:ph type="sldNum" sz="quarter" idx="12"/>
          </p:nvPr>
        </p:nvSpPr>
        <p:spPr/>
        <p:txBody>
          <a:bodyPr/>
          <a:lstStyle/>
          <a:p>
            <a:pPr>
              <a:defRPr/>
            </a:pPr>
            <a:fld id="{D4C62CCF-8725-4CDE-9AE2-2686848274E7}" type="slidenum">
              <a:rPr lang="en-US" smtClean="0">
                <a:solidFill>
                  <a:prstClr val="black">
                    <a:tint val="75000"/>
                  </a:prstClr>
                </a:solidFill>
              </a:rPr>
              <a:pPr>
                <a:defRPr/>
              </a:pPr>
              <a:t>6</a:t>
            </a:fld>
            <a:endParaRPr lang="en-US">
              <a:solidFill>
                <a:prstClr val="black">
                  <a:tint val="75000"/>
                </a:prstClr>
              </a:solidFill>
            </a:endParaRPr>
          </a:p>
        </p:txBody>
      </p:sp>
    </p:spTree>
    <p:extLst>
      <p:ext uri="{BB962C8B-B14F-4D97-AF65-F5344CB8AC3E}">
        <p14:creationId xmlns:p14="http://schemas.microsoft.com/office/powerpoint/2010/main" val="386976095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pPr eaLnBrk="1" hangingPunct="1"/>
            <a:r>
              <a:rPr lang="en-US" altLang="en-US" smtClean="0"/>
              <a:t>Data</a:t>
            </a:r>
          </a:p>
        </p:txBody>
      </p:sp>
      <p:sp>
        <p:nvSpPr>
          <p:cNvPr id="8195" name="Content Placeholder 2"/>
          <p:cNvSpPr>
            <a:spLocks noGrp="1"/>
          </p:cNvSpPr>
          <p:nvPr>
            <p:ph idx="1"/>
          </p:nvPr>
        </p:nvSpPr>
        <p:spPr/>
        <p:txBody>
          <a:bodyPr/>
          <a:lstStyle/>
          <a:p>
            <a:pPr eaLnBrk="1" hangingPunct="1"/>
            <a:r>
              <a:rPr lang="en-US" altLang="en-US" sz="2500"/>
              <a:t>Merge individual level military personnel characteristics from the Department of Defense to IRS tax return and W-2 data for tax years 2005-2009.</a:t>
            </a:r>
          </a:p>
          <a:p>
            <a:pPr eaLnBrk="1" hangingPunct="1"/>
            <a:r>
              <a:rPr lang="en-US" altLang="en-US" sz="2500"/>
              <a:t>Restrict data to EITC-eligible military service members with nontaxable combat pay reported on their W-2s.  </a:t>
            </a:r>
          </a:p>
          <a:p>
            <a:pPr lvl="1" eaLnBrk="1" hangingPunct="1"/>
            <a:r>
              <a:rPr lang="en-US" altLang="en-US" sz="2100"/>
              <a:t>EITC-eligible includes all individuals who are eligible when combat pay is excluded from EITC earned income</a:t>
            </a:r>
          </a:p>
          <a:p>
            <a:pPr lvl="1" eaLnBrk="1" hangingPunct="1"/>
            <a:r>
              <a:rPr lang="en-US" altLang="en-US" sz="2100"/>
              <a:t>Almost 1 million individuals</a:t>
            </a:r>
          </a:p>
          <a:p>
            <a:pPr lvl="1" eaLnBrk="1" hangingPunct="1"/>
            <a:r>
              <a:rPr lang="en-US" altLang="en-US" sz="2100"/>
              <a:t>Represents 30% of service members with nontaxable combat pay.</a:t>
            </a:r>
            <a:endParaRPr lang="en-US" altLang="en-US" smtClean="0"/>
          </a:p>
        </p:txBody>
      </p:sp>
      <p:sp>
        <p:nvSpPr>
          <p:cNvPr id="4" name="Slide Number Placeholder 3"/>
          <p:cNvSpPr>
            <a:spLocks noGrp="1"/>
          </p:cNvSpPr>
          <p:nvPr>
            <p:ph type="sldNum" sz="quarter" idx="12"/>
          </p:nvPr>
        </p:nvSpPr>
        <p:spPr/>
        <p:txBody>
          <a:bodyPr/>
          <a:lstStyle/>
          <a:p>
            <a:pPr>
              <a:defRPr/>
            </a:pPr>
            <a:fld id="{ED5F9609-5209-4369-8C55-B468DB3DB9A7}" type="slidenum">
              <a:rPr lang="en-US" smtClean="0">
                <a:solidFill>
                  <a:prstClr val="black">
                    <a:tint val="75000"/>
                  </a:prstClr>
                </a:solidFill>
              </a:rPr>
              <a:pPr>
                <a:defRPr/>
              </a:pPr>
              <a:t>7</a:t>
            </a:fld>
            <a:endParaRPr lang="en-US">
              <a:solidFill>
                <a:prstClr val="black">
                  <a:tint val="75000"/>
                </a:prstClr>
              </a:solidFill>
            </a:endParaRPr>
          </a:p>
        </p:txBody>
      </p:sp>
    </p:spTree>
    <p:extLst>
      <p:ext uri="{BB962C8B-B14F-4D97-AF65-F5344CB8AC3E}">
        <p14:creationId xmlns:p14="http://schemas.microsoft.com/office/powerpoint/2010/main" val="294727923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pPr eaLnBrk="1" hangingPunct="1"/>
            <a:r>
              <a:rPr lang="en-US" altLang="en-US" smtClean="0"/>
              <a:t>EITC Optimization</a:t>
            </a:r>
          </a:p>
        </p:txBody>
      </p:sp>
      <p:sp>
        <p:nvSpPr>
          <p:cNvPr id="9219" name="Content Placeholder 2"/>
          <p:cNvSpPr>
            <a:spLocks noGrp="1"/>
          </p:cNvSpPr>
          <p:nvPr>
            <p:ph idx="1"/>
          </p:nvPr>
        </p:nvSpPr>
        <p:spPr>
          <a:xfrm>
            <a:off x="456974" y="1199927"/>
            <a:ext cx="8230054" cy="2115219"/>
          </a:xfrm>
        </p:spPr>
        <p:txBody>
          <a:bodyPr/>
          <a:lstStyle/>
          <a:p>
            <a:pPr eaLnBrk="1" hangingPunct="1"/>
            <a:r>
              <a:rPr lang="en-US" altLang="en-US" sz="2100"/>
              <a:t>Calculate EITC earned income both with and without nontaxable combat pay and compare amounts to IRS reported EITC earned income.</a:t>
            </a:r>
          </a:p>
          <a:p>
            <a:pPr eaLnBrk="1" hangingPunct="1"/>
            <a:r>
              <a:rPr lang="en-US" altLang="en-US" sz="2100"/>
              <a:t>Calculate EITC both with and without nontaxable combat pay to determine optimal amount.</a:t>
            </a:r>
          </a:p>
          <a:p>
            <a:pPr eaLnBrk="1" hangingPunct="1"/>
            <a:r>
              <a:rPr lang="en-US" altLang="en-US" sz="2100"/>
              <a:t>82% optimize EITC.</a:t>
            </a:r>
          </a:p>
        </p:txBody>
      </p:sp>
      <p:sp>
        <p:nvSpPr>
          <p:cNvPr id="4" name="Slide Number Placeholder 3"/>
          <p:cNvSpPr>
            <a:spLocks noGrp="1"/>
          </p:cNvSpPr>
          <p:nvPr>
            <p:ph type="sldNum" sz="quarter" idx="12"/>
          </p:nvPr>
        </p:nvSpPr>
        <p:spPr/>
        <p:txBody>
          <a:bodyPr/>
          <a:lstStyle/>
          <a:p>
            <a:pPr>
              <a:defRPr/>
            </a:pPr>
            <a:fld id="{4DB2C507-787D-459B-8C9D-637DDDB279B8}" type="slidenum">
              <a:rPr lang="en-US" smtClean="0">
                <a:solidFill>
                  <a:prstClr val="black">
                    <a:tint val="75000"/>
                  </a:prstClr>
                </a:solidFill>
              </a:rPr>
              <a:pPr>
                <a:defRPr/>
              </a:pPr>
              <a:t>8</a:t>
            </a:fld>
            <a:endParaRPr lang="en-US">
              <a:solidFill>
                <a:prstClr val="black">
                  <a:tint val="75000"/>
                </a:prstClr>
              </a:solidFill>
            </a:endParaRPr>
          </a:p>
        </p:txBody>
      </p:sp>
      <p:graphicFrame>
        <p:nvGraphicFramePr>
          <p:cNvPr id="3" name="Table 2"/>
          <p:cNvGraphicFramePr>
            <a:graphicFrameLocks noGrp="1"/>
          </p:cNvGraphicFramePr>
          <p:nvPr/>
        </p:nvGraphicFramePr>
        <p:xfrm>
          <a:off x="1143000" y="3429000"/>
          <a:ext cx="6552972" cy="1401895"/>
        </p:xfrm>
        <a:graphic>
          <a:graphicData uri="http://schemas.openxmlformats.org/drawingml/2006/table">
            <a:tbl>
              <a:tblPr firstRow="1" bandRow="1">
                <a:tableStyleId>{5C22544A-7EE6-4342-B048-85BDC9FD1C3A}</a:tableStyleId>
              </a:tblPr>
              <a:tblGrid>
                <a:gridCol w="2184324"/>
                <a:gridCol w="2184324"/>
                <a:gridCol w="2184324"/>
              </a:tblGrid>
              <a:tr h="525767">
                <a:tc>
                  <a:txBody>
                    <a:bodyPr/>
                    <a:lstStyle/>
                    <a:p>
                      <a:endParaRPr lang="en-US" sz="1500" dirty="0"/>
                    </a:p>
                  </a:txBody>
                  <a:tcPr marL="91437" marR="91437" marT="34283" marB="34283"/>
                </a:tc>
                <a:tc>
                  <a:txBody>
                    <a:bodyPr/>
                    <a:lstStyle/>
                    <a:p>
                      <a:r>
                        <a:rPr lang="en-US" sz="1500" dirty="0" smtClean="0"/>
                        <a:t>Should Use NCPE</a:t>
                      </a:r>
                      <a:endParaRPr lang="en-US" sz="1500" dirty="0"/>
                    </a:p>
                  </a:txBody>
                  <a:tcPr marL="91437" marR="91437" marT="34283" marB="34283"/>
                </a:tc>
                <a:tc>
                  <a:txBody>
                    <a:bodyPr/>
                    <a:lstStyle/>
                    <a:p>
                      <a:r>
                        <a:rPr lang="en-US" sz="1500" dirty="0" smtClean="0"/>
                        <a:t>Should Not Use NCPE</a:t>
                      </a:r>
                      <a:endParaRPr lang="en-US" sz="1500" dirty="0"/>
                    </a:p>
                  </a:txBody>
                  <a:tcPr marL="91437" marR="91437" marT="34283" marB="34283"/>
                </a:tc>
              </a:tr>
              <a:tr h="438064">
                <a:tc>
                  <a:txBody>
                    <a:bodyPr/>
                    <a:lstStyle/>
                    <a:p>
                      <a:r>
                        <a:rPr lang="en-US" sz="1500" dirty="0" smtClean="0"/>
                        <a:t>Use</a:t>
                      </a:r>
                      <a:r>
                        <a:rPr lang="en-US" sz="1500" baseline="0" dirty="0" smtClean="0"/>
                        <a:t> NCPE</a:t>
                      </a:r>
                      <a:endParaRPr lang="en-US" sz="1500" dirty="0"/>
                    </a:p>
                  </a:txBody>
                  <a:tcPr marL="91437" marR="91437" marT="34283" marB="34283"/>
                </a:tc>
                <a:tc>
                  <a:txBody>
                    <a:bodyPr/>
                    <a:lstStyle/>
                    <a:p>
                      <a:r>
                        <a:rPr lang="en-US" sz="1500" dirty="0" smtClean="0"/>
                        <a:t>45,909 </a:t>
                      </a:r>
                      <a:r>
                        <a:rPr lang="en-US" sz="1500" baseline="0" dirty="0" smtClean="0"/>
                        <a:t>  (4.6%)</a:t>
                      </a:r>
                      <a:endParaRPr lang="en-US" sz="1500" dirty="0"/>
                    </a:p>
                  </a:txBody>
                  <a:tcPr marL="91437" marR="91437" marT="34283" marB="34283"/>
                </a:tc>
                <a:tc>
                  <a:txBody>
                    <a:bodyPr/>
                    <a:lstStyle/>
                    <a:p>
                      <a:r>
                        <a:rPr lang="en-US" sz="1500" dirty="0" smtClean="0"/>
                        <a:t>9,514        (1%)</a:t>
                      </a:r>
                      <a:endParaRPr lang="en-US" sz="1500" dirty="0"/>
                    </a:p>
                  </a:txBody>
                  <a:tcPr marL="91437" marR="91437" marT="34283" marB="34283"/>
                </a:tc>
              </a:tr>
              <a:tr h="438064">
                <a:tc>
                  <a:txBody>
                    <a:bodyPr/>
                    <a:lstStyle/>
                    <a:p>
                      <a:r>
                        <a:rPr lang="en-US" sz="1500" dirty="0" smtClean="0"/>
                        <a:t>Do Not Use NCPE</a:t>
                      </a:r>
                      <a:endParaRPr lang="en-US" sz="1500" dirty="0"/>
                    </a:p>
                  </a:txBody>
                  <a:tcPr marL="91437" marR="91437" marT="34283" marB="34283"/>
                </a:tc>
                <a:tc>
                  <a:txBody>
                    <a:bodyPr/>
                    <a:lstStyle/>
                    <a:p>
                      <a:r>
                        <a:rPr lang="en-US" sz="1500" dirty="0" smtClean="0"/>
                        <a:t>18,490   (1.9%)</a:t>
                      </a:r>
                      <a:endParaRPr lang="en-US" sz="1500" dirty="0"/>
                    </a:p>
                  </a:txBody>
                  <a:tcPr marL="91437" marR="91437" marT="34283" marB="34283"/>
                </a:tc>
                <a:tc>
                  <a:txBody>
                    <a:bodyPr/>
                    <a:lstStyle/>
                    <a:p>
                      <a:r>
                        <a:rPr lang="en-US" sz="1500" dirty="0" smtClean="0"/>
                        <a:t>913,454    (92.5%)</a:t>
                      </a:r>
                      <a:endParaRPr lang="en-US" sz="1500" dirty="0"/>
                    </a:p>
                  </a:txBody>
                  <a:tcPr marL="91437" marR="91437" marT="34283" marB="34283"/>
                </a:tc>
              </a:tr>
            </a:tbl>
          </a:graphicData>
        </a:graphic>
      </p:graphicFrame>
    </p:spTree>
    <p:extLst>
      <p:ext uri="{BB962C8B-B14F-4D97-AF65-F5344CB8AC3E}">
        <p14:creationId xmlns:p14="http://schemas.microsoft.com/office/powerpoint/2010/main" val="32159328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US" altLang="en-US" sz="3200"/>
              <a:t>Summary Statistics by EITC Optimization</a:t>
            </a:r>
          </a:p>
        </p:txBody>
      </p:sp>
      <p:sp>
        <p:nvSpPr>
          <p:cNvPr id="10243" name="Content Placeholder 2"/>
          <p:cNvSpPr>
            <a:spLocks noGrp="1"/>
          </p:cNvSpPr>
          <p:nvPr>
            <p:ph idx="1"/>
          </p:nvPr>
        </p:nvSpPr>
        <p:spPr>
          <a:xfrm>
            <a:off x="456974" y="1029146"/>
            <a:ext cx="8230054" cy="1885281"/>
          </a:xfrm>
        </p:spPr>
        <p:txBody>
          <a:bodyPr/>
          <a:lstStyle/>
          <a:p>
            <a:r>
              <a:rPr lang="en-US" altLang="en-US" sz="1800"/>
              <a:t>Distributions by service and pay grade are similar.</a:t>
            </a:r>
          </a:p>
          <a:p>
            <a:r>
              <a:rPr lang="en-US" altLang="en-US" sz="1800"/>
              <a:t>On average, non-optimizers are older, more likely to file as unmarried, and have lower AGI than optimizers.</a:t>
            </a:r>
          </a:p>
          <a:p>
            <a:r>
              <a:rPr lang="en-US" altLang="en-US" sz="1800"/>
              <a:t>Among non-optimizers, 62% are filers who do not claim EITC, 31% are non-filers, 4% claim EITC and use the NCPE, 3% claim EITC and do not use the NCPE.</a:t>
            </a:r>
          </a:p>
        </p:txBody>
      </p:sp>
      <p:sp>
        <p:nvSpPr>
          <p:cNvPr id="4" name="Slide Number Placeholder 3"/>
          <p:cNvSpPr>
            <a:spLocks noGrp="1"/>
          </p:cNvSpPr>
          <p:nvPr>
            <p:ph type="sldNum" sz="quarter" idx="12"/>
          </p:nvPr>
        </p:nvSpPr>
        <p:spPr/>
        <p:txBody>
          <a:bodyPr/>
          <a:lstStyle/>
          <a:p>
            <a:pPr>
              <a:defRPr/>
            </a:pPr>
            <a:fld id="{B1AEC68E-267E-488A-B6AC-2FEC6B56C0C2}" type="slidenum">
              <a:rPr lang="en-US" smtClean="0">
                <a:solidFill>
                  <a:prstClr val="black">
                    <a:tint val="75000"/>
                  </a:prstClr>
                </a:solidFill>
              </a:rPr>
              <a:pPr>
                <a:defRPr/>
              </a:pPr>
              <a:t>9</a:t>
            </a:fld>
            <a:endParaRPr lang="en-US">
              <a:solidFill>
                <a:prstClr val="black">
                  <a:tint val="75000"/>
                </a:prstClr>
              </a:solidFill>
            </a:endParaRPr>
          </a:p>
        </p:txBody>
      </p:sp>
      <p:graphicFrame>
        <p:nvGraphicFramePr>
          <p:cNvPr id="2" name="Table 1"/>
          <p:cNvGraphicFramePr>
            <a:graphicFrameLocks noGrp="1"/>
          </p:cNvGraphicFramePr>
          <p:nvPr/>
        </p:nvGraphicFramePr>
        <p:xfrm>
          <a:off x="610054" y="2971356"/>
          <a:ext cx="7923894" cy="1848985"/>
        </p:xfrm>
        <a:graphic>
          <a:graphicData uri="http://schemas.openxmlformats.org/drawingml/2006/table">
            <a:tbl>
              <a:tblPr firstRow="1" bandRow="1">
                <a:tableStyleId>{5C22544A-7EE6-4342-B048-85BDC9FD1C3A}</a:tableStyleId>
              </a:tblPr>
              <a:tblGrid>
                <a:gridCol w="2641298"/>
                <a:gridCol w="2641298"/>
                <a:gridCol w="2641298"/>
              </a:tblGrid>
              <a:tr h="317615">
                <a:tc>
                  <a:txBody>
                    <a:bodyPr/>
                    <a:lstStyle/>
                    <a:p>
                      <a:endParaRPr lang="en-US" sz="1500" dirty="0"/>
                    </a:p>
                  </a:txBody>
                  <a:tcPr marL="91429" marR="91429" marT="34285" marB="34285"/>
                </a:tc>
                <a:tc>
                  <a:txBody>
                    <a:bodyPr/>
                    <a:lstStyle/>
                    <a:p>
                      <a:pPr algn="ctr"/>
                      <a:r>
                        <a:rPr lang="en-US" sz="1500" dirty="0" smtClean="0"/>
                        <a:t>Non-optimizers</a:t>
                      </a:r>
                      <a:endParaRPr lang="en-US" sz="1500" dirty="0"/>
                    </a:p>
                  </a:txBody>
                  <a:tcPr marL="91429" marR="91429" marT="34285" marB="34285"/>
                </a:tc>
                <a:tc>
                  <a:txBody>
                    <a:bodyPr/>
                    <a:lstStyle/>
                    <a:p>
                      <a:pPr algn="ctr"/>
                      <a:r>
                        <a:rPr lang="en-US" sz="1500" dirty="0" smtClean="0"/>
                        <a:t>Optimizers</a:t>
                      </a:r>
                      <a:endParaRPr lang="en-US" sz="1500" dirty="0"/>
                    </a:p>
                  </a:txBody>
                  <a:tcPr marL="91429" marR="91429" marT="34285" marB="34285"/>
                </a:tc>
              </a:tr>
              <a:tr h="370370">
                <a:tc>
                  <a:txBody>
                    <a:bodyPr/>
                    <a:lstStyle/>
                    <a:p>
                      <a:r>
                        <a:rPr lang="en-US" sz="1500" dirty="0" smtClean="0"/>
                        <a:t>Adjusted</a:t>
                      </a:r>
                      <a:r>
                        <a:rPr lang="en-US" sz="1500" baseline="0" dirty="0" smtClean="0"/>
                        <a:t> Gross Income</a:t>
                      </a:r>
                      <a:endParaRPr lang="en-US" sz="1500" dirty="0"/>
                    </a:p>
                  </a:txBody>
                  <a:tcPr marL="91429" marR="91429" marT="34285" marB="34285"/>
                </a:tc>
                <a:tc>
                  <a:txBody>
                    <a:bodyPr/>
                    <a:lstStyle/>
                    <a:p>
                      <a:pPr algn="ctr"/>
                      <a:r>
                        <a:rPr lang="en-US" sz="1500" dirty="0" smtClean="0"/>
                        <a:t>$12,127    (14,047)</a:t>
                      </a:r>
                      <a:endParaRPr lang="en-US" sz="1500" dirty="0"/>
                    </a:p>
                  </a:txBody>
                  <a:tcPr marL="91429" marR="91429" marT="34285" marB="34285"/>
                </a:tc>
                <a:tc>
                  <a:txBody>
                    <a:bodyPr/>
                    <a:lstStyle/>
                    <a:p>
                      <a:pPr algn="ctr"/>
                      <a:r>
                        <a:rPr lang="en-US" sz="1500" dirty="0" smtClean="0"/>
                        <a:t>$17,522     (10,756)</a:t>
                      </a:r>
                      <a:endParaRPr lang="en-US" sz="1500" dirty="0"/>
                    </a:p>
                  </a:txBody>
                  <a:tcPr marL="91429" marR="91429" marT="34285" marB="34285"/>
                </a:tc>
              </a:tr>
              <a:tr h="525770">
                <a:tc>
                  <a:txBody>
                    <a:bodyPr/>
                    <a:lstStyle/>
                    <a:p>
                      <a:r>
                        <a:rPr lang="en-US" sz="1500" dirty="0" smtClean="0"/>
                        <a:t>Nontaxable Combat</a:t>
                      </a:r>
                      <a:r>
                        <a:rPr lang="en-US" sz="1500" baseline="0" dirty="0" smtClean="0"/>
                        <a:t> Pay</a:t>
                      </a:r>
                      <a:endParaRPr lang="en-US" sz="1500" dirty="0"/>
                    </a:p>
                  </a:txBody>
                  <a:tcPr marL="91429" marR="91429" marT="34285" marB="34285"/>
                </a:tc>
                <a:tc>
                  <a:txBody>
                    <a:bodyPr/>
                    <a:lstStyle/>
                    <a:p>
                      <a:pPr algn="ctr"/>
                      <a:r>
                        <a:rPr lang="en-US" sz="1500" dirty="0" smtClean="0"/>
                        <a:t>$23,635</a:t>
                      </a:r>
                      <a:r>
                        <a:rPr lang="en-US" sz="1500" baseline="0" dirty="0" smtClean="0"/>
                        <a:t>    (16,004)</a:t>
                      </a:r>
                      <a:endParaRPr lang="en-US" sz="1500" dirty="0"/>
                    </a:p>
                  </a:txBody>
                  <a:tcPr marL="91429" marR="91429" marT="34285" marB="34285"/>
                </a:tc>
                <a:tc>
                  <a:txBody>
                    <a:bodyPr/>
                    <a:lstStyle/>
                    <a:p>
                      <a:pPr algn="ctr"/>
                      <a:r>
                        <a:rPr lang="en-US" sz="1500" dirty="0" smtClean="0"/>
                        <a:t>$21,887     (14,970)</a:t>
                      </a:r>
                      <a:endParaRPr lang="en-US" sz="1500" dirty="0"/>
                    </a:p>
                  </a:txBody>
                  <a:tcPr marL="91429" marR="91429" marT="34285" marB="34285"/>
                </a:tc>
              </a:tr>
              <a:tr h="317615">
                <a:tc>
                  <a:txBody>
                    <a:bodyPr/>
                    <a:lstStyle/>
                    <a:p>
                      <a:r>
                        <a:rPr lang="en-US" sz="1500" dirty="0" smtClean="0"/>
                        <a:t>Paid Preparer</a:t>
                      </a:r>
                      <a:endParaRPr lang="en-US" sz="1500" dirty="0"/>
                    </a:p>
                  </a:txBody>
                  <a:tcPr marL="91429" marR="91429" marT="34285" marB="34285"/>
                </a:tc>
                <a:tc>
                  <a:txBody>
                    <a:bodyPr/>
                    <a:lstStyle/>
                    <a:p>
                      <a:pPr algn="ctr"/>
                      <a:r>
                        <a:rPr lang="en-US" sz="1500" dirty="0" smtClean="0"/>
                        <a:t>0.28          </a:t>
                      </a:r>
                      <a:r>
                        <a:rPr lang="en-US" sz="1500" baseline="0" dirty="0" smtClean="0"/>
                        <a:t> </a:t>
                      </a:r>
                      <a:r>
                        <a:rPr lang="en-US" sz="1500" dirty="0" smtClean="0"/>
                        <a:t>(0.45)</a:t>
                      </a:r>
                      <a:endParaRPr lang="en-US" sz="1500" dirty="0"/>
                    </a:p>
                  </a:txBody>
                  <a:tcPr marL="91429" marR="91429" marT="34285" marB="34285"/>
                </a:tc>
                <a:tc>
                  <a:txBody>
                    <a:bodyPr/>
                    <a:lstStyle/>
                    <a:p>
                      <a:pPr algn="ctr"/>
                      <a:r>
                        <a:rPr lang="en-US" sz="1500" dirty="0" smtClean="0"/>
                        <a:t>0.60</a:t>
                      </a:r>
                      <a:r>
                        <a:rPr lang="en-US" sz="1500" baseline="0" dirty="0" smtClean="0"/>
                        <a:t>            (0.49)</a:t>
                      </a:r>
                      <a:endParaRPr lang="en-US" sz="1500" dirty="0"/>
                    </a:p>
                  </a:txBody>
                  <a:tcPr marL="91429" marR="91429" marT="34285" marB="34285"/>
                </a:tc>
              </a:tr>
              <a:tr h="317615">
                <a:tc gridSpan="3">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500" dirty="0" smtClean="0"/>
                        <a:t>Notes:</a:t>
                      </a:r>
                      <a:r>
                        <a:rPr lang="en-US" sz="1500" baseline="0" dirty="0" smtClean="0"/>
                        <a:t> In millions of 2009 dollars</a:t>
                      </a:r>
                      <a:endParaRPr lang="en-US" sz="1500" dirty="0" smtClean="0"/>
                    </a:p>
                  </a:txBody>
                  <a:tcPr marL="91429" marR="91429" marT="34285" marB="34285"/>
                </a:tc>
                <a:tc hMerge="1">
                  <a:txBody>
                    <a:bodyPr/>
                    <a:lstStyle/>
                    <a:p>
                      <a:endParaRPr lang="en-US"/>
                    </a:p>
                  </a:txBody>
                  <a:tcPr/>
                </a:tc>
                <a:tc hMerge="1">
                  <a:txBody>
                    <a:bodyPr/>
                    <a:lstStyle/>
                    <a:p>
                      <a:endParaRPr lang="en-US" dirty="0"/>
                    </a:p>
                  </a:txBody>
                  <a:tcPr/>
                </a:tc>
              </a:tr>
            </a:tbl>
          </a:graphicData>
        </a:graphic>
      </p:graphicFrame>
    </p:spTree>
    <p:extLst>
      <p:ext uri="{BB962C8B-B14F-4D97-AF65-F5344CB8AC3E}">
        <p14:creationId xmlns:p14="http://schemas.microsoft.com/office/powerpoint/2010/main" val="3323491535"/>
      </p:ext>
    </p:extLst>
  </p:cSld>
  <p:clrMapOvr>
    <a:masterClrMapping/>
  </p:clrMapOvr>
  <p:timing>
    <p:tnLst>
      <p:par>
        <p:cTn id="1" dur="indefinite" restart="never" nodeType="tmRoot"/>
      </p:par>
    </p:tn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1175</Words>
  <Application>Microsoft Office PowerPoint</Application>
  <PresentationFormat>On-screen Show (16:9)</PresentationFormat>
  <Paragraphs>241</Paragraphs>
  <Slides>15</Slides>
  <Notes>6</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1_Office Theme</vt:lpstr>
      <vt:lpstr>The Nontaxable Combat Pay Election and the EITC</vt:lpstr>
      <vt:lpstr>Background</vt:lpstr>
      <vt:lpstr>2009 EITC for Married Filing Jointly Couple with 2 Qualifying Children</vt:lpstr>
      <vt:lpstr>Nontaxable Combat Pay Election (NCPE)</vt:lpstr>
      <vt:lpstr>Questions</vt:lpstr>
      <vt:lpstr>Motivation</vt:lpstr>
      <vt:lpstr>Data</vt:lpstr>
      <vt:lpstr>EITC Optimization</vt:lpstr>
      <vt:lpstr>Summary Statistics by EITC Optimization</vt:lpstr>
      <vt:lpstr>Do military service members optimize their EITC?</vt:lpstr>
      <vt:lpstr>Distribution of Personnel Who Do Not Optimize the EITC by Size of EITC Loss</vt:lpstr>
      <vt:lpstr>EITC Eligibility</vt:lpstr>
      <vt:lpstr>Summary Statistics by Always and Newly Eligible</vt:lpstr>
      <vt:lpstr>Cost Estimates</vt:lpstr>
      <vt:lpstr>Conclusion</vt:lpstr>
    </vt:vector>
  </TitlesOfParts>
  <Company>Internal Revenue Service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Nontaxable Combat Pay Election and the EITC</dc:title>
  <dc:creator>Department of Treasury</dc:creator>
  <cp:lastModifiedBy>Department of Treasury</cp:lastModifiedBy>
  <cp:revision>2</cp:revision>
  <dcterms:created xsi:type="dcterms:W3CDTF">2015-06-15T19:06:31Z</dcterms:created>
  <dcterms:modified xsi:type="dcterms:W3CDTF">2015-06-16T20:33:55Z</dcterms:modified>
</cp:coreProperties>
</file>