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64" d="100"/>
          <a:sy n="164" d="100"/>
        </p:scale>
        <p:origin x="-114" y="-1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FE6AEC-EBB3-4B42-9534-0B655BCDACD8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E0C262-1CAB-4EAD-ADB0-625590A03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343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172F0-6010-4466-8D65-EBD304A28326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644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28701"/>
            <a:ext cx="7848600" cy="1445419"/>
          </a:xfrm>
        </p:spPr>
        <p:txBody>
          <a:bodyPr anchor="b">
            <a:noAutofit/>
          </a:bodyPr>
          <a:lstStyle>
            <a:lvl1pPr>
              <a:defRPr sz="48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628900"/>
            <a:ext cx="64008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08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91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4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5153-4721-42CC-B886-A3ACE3E51E55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118A8-ECA7-402F-8D01-DC8E9A3E42A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2548891"/>
            <a:ext cx="7848600" cy="119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2317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5153-4721-42CC-B886-A3ACE3E51E55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118A8-ECA7-402F-8D01-DC8E9A3E42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91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440055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44005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5153-4721-42CC-B886-A3ACE3E51E55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118A8-ECA7-402F-8D01-DC8E9A3E42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851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5153-4721-42CC-B886-A3ACE3E51E55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118A8-ECA7-402F-8D01-DC8E9A3E42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4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71651"/>
            <a:ext cx="7772400" cy="1650206"/>
          </a:xfrm>
        </p:spPr>
        <p:txBody>
          <a:bodyPr anchor="b">
            <a:normAutofit/>
          </a:bodyPr>
          <a:lstStyle>
            <a:lvl1pPr algn="l">
              <a:defRPr sz="43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470149"/>
            <a:ext cx="7772400" cy="1125140"/>
          </a:xfrm>
        </p:spPr>
        <p:txBody>
          <a:bodyPr anchor="t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081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3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5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73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92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910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29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47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5153-4721-42CC-B886-A3ACE3E51E55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118A8-ECA7-402F-8D01-DC8E9A3E42A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3449575"/>
            <a:ext cx="7848600" cy="119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20361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55014"/>
            <a:ext cx="4038600" cy="353872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55014"/>
            <a:ext cx="4038600" cy="353872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5153-4721-42CC-B886-A3ACE3E51E55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118A8-ECA7-402F-8D01-DC8E9A3E42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78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57301"/>
            <a:ext cx="3931920" cy="47982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1800" b="0">
                <a:solidFill>
                  <a:schemeClr val="tx2"/>
                </a:solidFill>
              </a:defRPr>
            </a:lvl1pPr>
            <a:lvl2pPr marL="408185" indent="0">
              <a:buNone/>
              <a:defRPr sz="1800" b="1"/>
            </a:lvl2pPr>
            <a:lvl3pPr marL="816369" indent="0">
              <a:buNone/>
              <a:defRPr sz="1600" b="1"/>
            </a:lvl3pPr>
            <a:lvl4pPr marL="1224554" indent="0">
              <a:buNone/>
              <a:defRPr sz="1400" b="1"/>
            </a:lvl4pPr>
            <a:lvl5pPr marL="1632738" indent="0">
              <a:buNone/>
              <a:defRPr sz="1400" b="1"/>
            </a:lvl5pPr>
            <a:lvl6pPr marL="2040924" indent="0">
              <a:buNone/>
              <a:defRPr sz="1400" b="1"/>
            </a:lvl6pPr>
            <a:lvl7pPr marL="2449108" indent="0">
              <a:buNone/>
              <a:defRPr sz="1400" b="1"/>
            </a:lvl7pPr>
            <a:lvl8pPr marL="2857293" indent="0">
              <a:buNone/>
              <a:defRPr sz="1400" b="1"/>
            </a:lvl8pPr>
            <a:lvl9pPr marL="3265478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28800"/>
            <a:ext cx="3931920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257301"/>
            <a:ext cx="3931920" cy="47982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18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08185" indent="0">
              <a:buNone/>
              <a:defRPr sz="1800" b="1"/>
            </a:lvl2pPr>
            <a:lvl3pPr marL="816369" indent="0">
              <a:buNone/>
              <a:defRPr sz="1600" b="1"/>
            </a:lvl3pPr>
            <a:lvl4pPr marL="1224554" indent="0">
              <a:buNone/>
              <a:defRPr sz="1400" b="1"/>
            </a:lvl4pPr>
            <a:lvl5pPr marL="1632738" indent="0">
              <a:buNone/>
              <a:defRPr sz="1400" b="1"/>
            </a:lvl5pPr>
            <a:lvl6pPr marL="2040924" indent="0">
              <a:buNone/>
              <a:defRPr sz="1400" b="1"/>
            </a:lvl6pPr>
            <a:lvl7pPr marL="2449108" indent="0">
              <a:buNone/>
              <a:defRPr sz="1400" b="1"/>
            </a:lvl7pPr>
            <a:lvl8pPr marL="2857293" indent="0">
              <a:buNone/>
              <a:defRPr sz="1400" b="1"/>
            </a:lvl8pPr>
            <a:lvl9pPr marL="3265478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828800"/>
            <a:ext cx="3931920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5153-4721-42CC-B886-A3ACE3E51E55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118A8-ECA7-402F-8D01-DC8E9A3E42A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806462" y="3034268"/>
            <a:ext cx="353187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5822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5153-4721-42CC-B886-A3ACE3E51E55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118A8-ECA7-402F-8D01-DC8E9A3E42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970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5153-4721-42CC-B886-A3ACE3E51E55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118A8-ECA7-402F-8D01-DC8E9A3E42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353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060"/>
            <a:ext cx="2139696" cy="946404"/>
          </a:xfrm>
        </p:spPr>
        <p:txBody>
          <a:bodyPr anchor="b">
            <a:noAutofit/>
          </a:bodyPr>
          <a:lstStyle>
            <a:lvl1pPr algn="l">
              <a:defRPr sz="21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594060"/>
            <a:ext cx="5715000" cy="4183380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597916"/>
            <a:ext cx="2139696" cy="3182711"/>
          </a:xfrm>
        </p:spPr>
        <p:txBody>
          <a:bodyPr/>
          <a:lstStyle>
            <a:lvl1pPr marL="0" indent="0">
              <a:buNone/>
              <a:defRPr sz="1300"/>
            </a:lvl1pPr>
            <a:lvl2pPr marL="408185" indent="0">
              <a:buNone/>
              <a:defRPr sz="1100"/>
            </a:lvl2pPr>
            <a:lvl3pPr marL="816369" indent="0">
              <a:buNone/>
              <a:defRPr sz="900"/>
            </a:lvl3pPr>
            <a:lvl4pPr marL="1224554" indent="0">
              <a:buNone/>
              <a:defRPr sz="800"/>
            </a:lvl4pPr>
            <a:lvl5pPr marL="1632738" indent="0">
              <a:buNone/>
              <a:defRPr sz="800"/>
            </a:lvl5pPr>
            <a:lvl6pPr marL="2040924" indent="0">
              <a:buNone/>
              <a:defRPr sz="800"/>
            </a:lvl6pPr>
            <a:lvl7pPr marL="2449108" indent="0">
              <a:buNone/>
              <a:defRPr sz="800"/>
            </a:lvl7pPr>
            <a:lvl8pPr marL="2857293" indent="0">
              <a:buNone/>
              <a:defRPr sz="800"/>
            </a:lvl8pPr>
            <a:lvl9pPr marL="3265478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5153-4721-42CC-B886-A3ACE3E51E55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118A8-ECA7-402F-8D01-DC8E9A3E42A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684114" y="2684956"/>
            <a:ext cx="418338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7806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60"/>
            <a:ext cx="2142680" cy="948690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628651"/>
            <a:ext cx="5904390" cy="4125342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2800"/>
            </a:lvl1pPr>
            <a:lvl2pPr marL="408185" indent="0">
              <a:buNone/>
              <a:defRPr sz="2500"/>
            </a:lvl2pPr>
            <a:lvl3pPr marL="816369" indent="0">
              <a:buNone/>
              <a:defRPr sz="2100"/>
            </a:lvl3pPr>
            <a:lvl4pPr marL="1224554" indent="0">
              <a:buNone/>
              <a:defRPr sz="1800"/>
            </a:lvl4pPr>
            <a:lvl5pPr marL="1632738" indent="0">
              <a:buNone/>
              <a:defRPr sz="1800"/>
            </a:lvl5pPr>
            <a:lvl6pPr marL="2040924" indent="0">
              <a:buNone/>
              <a:defRPr sz="1800"/>
            </a:lvl6pPr>
            <a:lvl7pPr marL="2449108" indent="0">
              <a:buNone/>
              <a:defRPr sz="1800"/>
            </a:lvl7pPr>
            <a:lvl8pPr marL="2857293" indent="0">
              <a:buNone/>
              <a:defRPr sz="1800"/>
            </a:lvl8pPr>
            <a:lvl9pPr marL="3265478" indent="0">
              <a:buNone/>
              <a:defRPr sz="1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2139696" cy="3182112"/>
          </a:xfrm>
        </p:spPr>
        <p:txBody>
          <a:bodyPr/>
          <a:lstStyle>
            <a:lvl1pPr marL="0" indent="0">
              <a:buNone/>
              <a:defRPr sz="1300"/>
            </a:lvl1pPr>
            <a:lvl2pPr marL="408185" indent="0">
              <a:buNone/>
              <a:defRPr sz="1100"/>
            </a:lvl2pPr>
            <a:lvl3pPr marL="816369" indent="0">
              <a:buNone/>
              <a:defRPr sz="900"/>
            </a:lvl3pPr>
            <a:lvl4pPr marL="1224554" indent="0">
              <a:buNone/>
              <a:defRPr sz="800"/>
            </a:lvl4pPr>
            <a:lvl5pPr marL="1632738" indent="0">
              <a:buNone/>
              <a:defRPr sz="800"/>
            </a:lvl5pPr>
            <a:lvl6pPr marL="2040924" indent="0">
              <a:buNone/>
              <a:defRPr sz="800"/>
            </a:lvl6pPr>
            <a:lvl7pPr marL="2449108" indent="0">
              <a:buNone/>
              <a:defRPr sz="800"/>
            </a:lvl7pPr>
            <a:lvl8pPr marL="2857293" indent="0">
              <a:buNone/>
              <a:defRPr sz="800"/>
            </a:lvl8pPr>
            <a:lvl9pPr marL="3265478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5153-4721-42CC-B886-A3ACE3E51E55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118A8-ECA7-402F-8D01-DC8E9A3E42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25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65589"/>
            <a:ext cx="9144000" cy="171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37" tIns="40819" rIns="81637" bIns="40819" rtlCol="0" anchor="ctr"/>
          <a:lstStyle/>
          <a:p>
            <a:pPr algn="ctr" defTabSz="816369"/>
            <a:endParaRPr lang="en-US" sz="1600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</p:spPr>
        <p:txBody>
          <a:bodyPr vert="horz" lIns="81637" tIns="40819" rIns="81637" bIns="4081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</p:spPr>
        <p:txBody>
          <a:bodyPr vert="horz" lIns="81637" tIns="40819" rIns="81637" bIns="4081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37" tIns="40819" rIns="81637" bIns="40819" rtlCol="0" anchor="ctr"/>
          <a:lstStyle/>
          <a:p>
            <a:pPr algn="ctr" defTabSz="816369"/>
            <a:endParaRPr lang="en-US" sz="1600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3716"/>
            <a:ext cx="2895600" cy="246888"/>
          </a:xfrm>
          <a:prstGeom prst="rect">
            <a:avLst/>
          </a:prstGeom>
        </p:spPr>
        <p:txBody>
          <a:bodyPr vert="horz" lIns="81637" tIns="40819" rIns="81637" bIns="40819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pPr defTabSz="816369"/>
            <a:fld id="{C7905153-4721-42CC-B886-A3ACE3E51E55}" type="datetimeFigureOut">
              <a:rPr lang="en-US" smtClean="0">
                <a:cs typeface="Times New Roman" pitchFamily="18" charset="0"/>
              </a:rPr>
              <a:pPr defTabSz="816369"/>
              <a:t>6/16/2015</a:t>
            </a:fld>
            <a:endParaRPr lang="en-US">
              <a:cs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3716"/>
            <a:ext cx="4114800" cy="246888"/>
          </a:xfrm>
          <a:prstGeom prst="rect">
            <a:avLst/>
          </a:prstGeom>
        </p:spPr>
        <p:txBody>
          <a:bodyPr vert="horz" lIns="81637" tIns="40819" rIns="81637" bIns="40819" rtlCol="0" anchor="ctr"/>
          <a:lstStyle>
            <a:lvl1pPr algn="ctr">
              <a:defRPr sz="1100">
                <a:solidFill>
                  <a:srgbClr val="FFFFFF"/>
                </a:solidFill>
              </a:defRPr>
            </a:lvl1pPr>
          </a:lstStyle>
          <a:p>
            <a:pPr defTabSz="816369"/>
            <a:endParaRPr lang="en-US"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3716"/>
            <a:ext cx="1066800" cy="246888"/>
          </a:xfrm>
          <a:prstGeom prst="rect">
            <a:avLst/>
          </a:prstGeom>
        </p:spPr>
        <p:txBody>
          <a:bodyPr vert="horz" lIns="81637" tIns="40819" rIns="81637" bIns="40819" rtlCol="0" anchor="ctr"/>
          <a:lstStyle>
            <a:lvl1pPr algn="l">
              <a:defRPr sz="1300" b="1">
                <a:solidFill>
                  <a:srgbClr val="FFFFFF"/>
                </a:solidFill>
              </a:defRPr>
            </a:lvl1pPr>
          </a:lstStyle>
          <a:p>
            <a:pPr defTabSz="816369"/>
            <a:fld id="{515118A8-ECA7-402F-8D01-DC8E9A3E42AE}" type="slidenum">
              <a:rPr lang="en-US" smtClean="0">
                <a:cs typeface="Times New Roman" pitchFamily="18" charset="0"/>
              </a:rPr>
              <a:pPr defTabSz="816369"/>
              <a:t>‹#›</a:t>
            </a:fld>
            <a:endParaRPr lang="en-US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973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16369" rtl="0" eaLnBrk="1" latinLnBrk="0" hangingPunct="1">
        <a:spcBef>
          <a:spcPct val="0"/>
        </a:spcBef>
        <a:buNone/>
        <a:defRPr sz="3600" kern="1200" spc="-89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63274" indent="-163274" algn="l" defTabSz="816369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85" indent="-163274" algn="l" defTabSz="816369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53096" indent="-163274" algn="l" defTabSz="816369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898006" indent="-163274" algn="l" defTabSz="816369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61280" indent="-122456" algn="l" defTabSz="816369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3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224554" indent="-163274" algn="l" defTabSz="816369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387828" indent="-163274" algn="l" defTabSz="816369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551102" indent="-163274" algn="l" defTabSz="816369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1714376" indent="-163274" algn="l" defTabSz="816369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85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369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554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738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924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9108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293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478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Analysis of Flow-through Entities Using Social Network Analysis Techniques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628900"/>
            <a:ext cx="3505200" cy="131445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Ashish Agarwal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Shannon Chen</a:t>
            </a:r>
          </a:p>
          <a:p>
            <a:endParaRPr lang="en-US" dirty="0"/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University of Texas 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at Austin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181600" y="2628900"/>
            <a:ext cx="3352800" cy="1314450"/>
          </a:xfrm>
          <a:prstGeom prst="rect">
            <a:avLst/>
          </a:prstGeom>
        </p:spPr>
        <p:txBody>
          <a:bodyPr vert="horz" lIns="81637" tIns="40819" rIns="81637" bIns="40819" rtlCol="0">
            <a:normAutofit fontScale="6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93A299"/>
              </a:buClr>
            </a:pPr>
            <a:r>
              <a:rPr lang="en-US" dirty="0" smtClean="0">
                <a:solidFill>
                  <a:srgbClr val="292934"/>
                </a:solidFill>
              </a:rPr>
              <a:t>Rahul </a:t>
            </a:r>
            <a:r>
              <a:rPr lang="en-US" dirty="0" err="1" smtClean="0">
                <a:solidFill>
                  <a:srgbClr val="292934"/>
                </a:solidFill>
              </a:rPr>
              <a:t>Tikekar</a:t>
            </a:r>
            <a:endParaRPr lang="en-US" dirty="0" smtClean="0">
              <a:solidFill>
                <a:srgbClr val="292934"/>
              </a:solidFill>
            </a:endParaRPr>
          </a:p>
          <a:p>
            <a:pPr>
              <a:buClr>
                <a:srgbClr val="93A299"/>
              </a:buClr>
            </a:pPr>
            <a:r>
              <a:rPr lang="en-US" dirty="0" err="1" smtClean="0">
                <a:solidFill>
                  <a:srgbClr val="292934"/>
                </a:solidFill>
              </a:rPr>
              <a:t>Ririko</a:t>
            </a:r>
            <a:r>
              <a:rPr lang="en-US" dirty="0" smtClean="0">
                <a:solidFill>
                  <a:srgbClr val="292934"/>
                </a:solidFill>
              </a:rPr>
              <a:t> Horvath</a:t>
            </a:r>
          </a:p>
          <a:p>
            <a:pPr>
              <a:buClr>
                <a:srgbClr val="93A299"/>
              </a:buClr>
            </a:pPr>
            <a:r>
              <a:rPr lang="en-US" dirty="0" smtClean="0">
                <a:solidFill>
                  <a:srgbClr val="292934"/>
                </a:solidFill>
              </a:rPr>
              <a:t>Larry May </a:t>
            </a:r>
          </a:p>
          <a:p>
            <a:pPr>
              <a:buClr>
                <a:srgbClr val="93A299"/>
              </a:buClr>
            </a:pPr>
            <a:endParaRPr lang="en-US" dirty="0" smtClean="0">
              <a:solidFill>
                <a:srgbClr val="292934">
                  <a:lumMod val="75000"/>
                  <a:lumOff val="25000"/>
                </a:srgbClr>
              </a:solidFill>
            </a:endParaRPr>
          </a:p>
          <a:p>
            <a:pPr>
              <a:buClr>
                <a:srgbClr val="93A299"/>
              </a:buClr>
            </a:pPr>
            <a:r>
              <a:rPr lang="en-US" dirty="0" smtClean="0">
                <a:solidFill>
                  <a:srgbClr val="D2533C">
                    <a:lumMod val="60000"/>
                    <a:lumOff val="40000"/>
                  </a:srgbClr>
                </a:solidFill>
              </a:rPr>
              <a:t>IRS, RAS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4547801"/>
            <a:ext cx="7772400" cy="328656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defTabSz="816369"/>
            <a:r>
              <a:rPr lang="en-US" sz="1600" dirty="0">
                <a:solidFill>
                  <a:srgbClr val="D2533C">
                    <a:lumMod val="60000"/>
                    <a:lumOff val="40000"/>
                  </a:srgbClr>
                </a:solidFill>
                <a:cs typeface="Times New Roman" pitchFamily="18" charset="0"/>
              </a:rPr>
              <a:t>Advisory Roles: </a:t>
            </a:r>
            <a:r>
              <a:rPr lang="en-US" sz="1600" dirty="0">
                <a:solidFill>
                  <a:srgbClr val="292934"/>
                </a:solidFill>
                <a:cs typeface="Times New Roman" pitchFamily="18" charset="0"/>
              </a:rPr>
              <a:t>Robert </a:t>
            </a:r>
            <a:r>
              <a:rPr lang="en-US" sz="1600" dirty="0" err="1">
                <a:solidFill>
                  <a:srgbClr val="292934"/>
                </a:solidFill>
                <a:cs typeface="Times New Roman" pitchFamily="18" charset="0"/>
              </a:rPr>
              <a:t>Hanneman</a:t>
            </a:r>
            <a:r>
              <a:rPr lang="en-US" sz="1600" dirty="0">
                <a:solidFill>
                  <a:srgbClr val="292934"/>
                </a:solidFill>
                <a:cs typeface="Times New Roman" pitchFamily="18" charset="0"/>
              </a:rPr>
              <a:t> ( UC Riverside), Lillian Mills (UT Austin)</a:t>
            </a:r>
          </a:p>
        </p:txBody>
      </p:sp>
    </p:spTree>
    <p:extLst>
      <p:ext uri="{BB962C8B-B14F-4D97-AF65-F5344CB8AC3E}">
        <p14:creationId xmlns:p14="http://schemas.microsoft.com/office/powerpoint/2010/main" val="349424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Degree Centrality</a:t>
            </a:r>
            <a:endParaRPr 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2" y="1171563"/>
            <a:ext cx="4538661" cy="3397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065" y="1161171"/>
            <a:ext cx="4538660" cy="3397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09600" y="4400550"/>
            <a:ext cx="2590800" cy="328656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defTabSz="816369"/>
            <a:r>
              <a:rPr lang="en-US" sz="1600" dirty="0">
                <a:solidFill>
                  <a:srgbClr val="292934"/>
                </a:solidFill>
                <a:cs typeface="Times New Roman" pitchFamily="18" charset="0"/>
              </a:rPr>
              <a:t>PDD Sample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57800" y="4426527"/>
            <a:ext cx="2590800" cy="328656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defTabSz="816369"/>
            <a:r>
              <a:rPr lang="en-US" sz="1600" dirty="0">
                <a:solidFill>
                  <a:srgbClr val="292934"/>
                </a:solidFill>
                <a:cs typeface="Times New Roman" pitchFamily="18" charset="0"/>
              </a:rPr>
              <a:t>Random Sample</a:t>
            </a:r>
          </a:p>
        </p:txBody>
      </p:sp>
    </p:spTree>
    <p:extLst>
      <p:ext uri="{BB962C8B-B14F-4D97-AF65-F5344CB8AC3E}">
        <p14:creationId xmlns:p14="http://schemas.microsoft.com/office/powerpoint/2010/main" val="378162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Centralization &amp; Node Level Degree Centrality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4" y="1211477"/>
            <a:ext cx="3473381" cy="260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733800" y="3609543"/>
            <a:ext cx="2438400" cy="282490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defTabSz="816369"/>
            <a:r>
              <a:rPr lang="en-US" sz="1300" dirty="0">
                <a:solidFill>
                  <a:srgbClr val="292934"/>
                </a:solidFill>
                <a:cs typeface="Times New Roman" pitchFamily="18" charset="0"/>
              </a:rPr>
              <a:t>Centralization = 0.1875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4" y="1635269"/>
            <a:ext cx="2633663" cy="197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14400" y="3403389"/>
            <a:ext cx="2438400" cy="282490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defTabSz="816369"/>
            <a:r>
              <a:rPr lang="en-US" sz="1300" dirty="0">
                <a:solidFill>
                  <a:srgbClr val="292934"/>
                </a:solidFill>
                <a:cs typeface="Times New Roman" pitchFamily="18" charset="0"/>
              </a:rPr>
              <a:t>Centralization = 0.05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5" y="594880"/>
            <a:ext cx="5267325" cy="394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368981" y="3724959"/>
            <a:ext cx="2438400" cy="282490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defTabSz="816369"/>
            <a:r>
              <a:rPr lang="en-US" sz="1300" dirty="0">
                <a:solidFill>
                  <a:srgbClr val="292934"/>
                </a:solidFill>
                <a:cs typeface="Times New Roman" pitchFamily="18" charset="0"/>
              </a:rPr>
              <a:t>Centralization = 0.45</a:t>
            </a:r>
          </a:p>
        </p:txBody>
      </p:sp>
    </p:spTree>
    <p:extLst>
      <p:ext uri="{BB962C8B-B14F-4D97-AF65-F5344CB8AC3E}">
        <p14:creationId xmlns:p14="http://schemas.microsoft.com/office/powerpoint/2010/main" val="13635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External Degree Centrality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83" y="1085852"/>
            <a:ext cx="4618452" cy="345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5510" y="1085852"/>
            <a:ext cx="4618452" cy="345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09600" y="4400550"/>
            <a:ext cx="2590800" cy="328656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defTabSz="816369"/>
            <a:r>
              <a:rPr lang="en-US" sz="1600" dirty="0">
                <a:solidFill>
                  <a:srgbClr val="292934"/>
                </a:solidFill>
                <a:cs typeface="Times New Roman" pitchFamily="18" charset="0"/>
              </a:rPr>
              <a:t>PDD Sample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57800" y="4426527"/>
            <a:ext cx="2590800" cy="328656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defTabSz="816369"/>
            <a:r>
              <a:rPr lang="en-US" sz="1600" dirty="0">
                <a:solidFill>
                  <a:srgbClr val="292934"/>
                </a:solidFill>
                <a:cs typeface="Times New Roman" pitchFamily="18" charset="0"/>
              </a:rPr>
              <a:t>Random Sample</a:t>
            </a:r>
          </a:p>
        </p:txBody>
      </p:sp>
    </p:spTree>
    <p:extLst>
      <p:ext uri="{BB962C8B-B14F-4D97-AF65-F5344CB8AC3E}">
        <p14:creationId xmlns:p14="http://schemas.microsoft.com/office/powerpoint/2010/main" val="54966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Closeness Centrality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843289"/>
            <a:ext cx="4800186" cy="3593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3" y="803200"/>
            <a:ext cx="4805157" cy="359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09600" y="4400550"/>
            <a:ext cx="2590800" cy="328656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defTabSz="816369"/>
            <a:r>
              <a:rPr lang="en-US" sz="1600" dirty="0">
                <a:solidFill>
                  <a:srgbClr val="292934"/>
                </a:solidFill>
                <a:cs typeface="Times New Roman" pitchFamily="18" charset="0"/>
              </a:rPr>
              <a:t>PDD Sample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57800" y="4426527"/>
            <a:ext cx="2590800" cy="328656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defTabSz="816369"/>
            <a:r>
              <a:rPr lang="en-US" sz="1600" dirty="0">
                <a:solidFill>
                  <a:srgbClr val="292934"/>
                </a:solidFill>
                <a:cs typeface="Times New Roman" pitchFamily="18" charset="0"/>
              </a:rPr>
              <a:t>Random Sample</a:t>
            </a:r>
          </a:p>
        </p:txBody>
      </p:sp>
    </p:spTree>
    <p:extLst>
      <p:ext uri="{BB962C8B-B14F-4D97-AF65-F5344CB8AC3E}">
        <p14:creationId xmlns:p14="http://schemas.microsoft.com/office/powerpoint/2010/main" val="143131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Outlier Analysis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9257" y="1200150"/>
            <a:ext cx="4885486" cy="3657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822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Identifying Economically Important Nodes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340620"/>
            <a:ext cx="8229600" cy="337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18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500" dirty="0"/>
              <a:t>Relationship  Between Deficiency and SNA Measures (Preliminary Analysis)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457200" y="1232297"/>
            <a:ext cx="8229600" cy="375046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Regression: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Deficiency </a:t>
            </a:r>
            <a:r>
              <a:rPr lang="en-US" dirty="0" smtClean="0"/>
              <a:t>= a</a:t>
            </a:r>
            <a:r>
              <a:rPr lang="en-US" baseline="-25000" dirty="0" smtClean="0"/>
              <a:t>0</a:t>
            </a:r>
            <a:r>
              <a:rPr lang="en-US" dirty="0" smtClean="0"/>
              <a:t> + a</a:t>
            </a:r>
            <a:r>
              <a:rPr lang="en-US" baseline="-25000" dirty="0" smtClean="0"/>
              <a:t>1</a:t>
            </a:r>
            <a:r>
              <a:rPr lang="en-US" dirty="0" smtClean="0"/>
              <a:t> Assets + a</a:t>
            </a:r>
            <a:r>
              <a:rPr lang="en-US" baseline="-25000" dirty="0" smtClean="0"/>
              <a:t>2</a:t>
            </a:r>
            <a:r>
              <a:rPr lang="en-US" dirty="0" smtClean="0"/>
              <a:t> DAS + a</a:t>
            </a:r>
            <a:r>
              <a:rPr lang="en-US" baseline="-25000" dirty="0" smtClean="0"/>
              <a:t>3</a:t>
            </a:r>
            <a:r>
              <a:rPr lang="en-US" dirty="0" smtClean="0"/>
              <a:t> </a:t>
            </a:r>
            <a:r>
              <a:rPr lang="en-US" dirty="0" err="1" smtClean="0"/>
              <a:t>NetIncome</a:t>
            </a:r>
            <a:r>
              <a:rPr lang="en-US" dirty="0" smtClean="0"/>
              <a:t> +</a:t>
            </a:r>
          </a:p>
          <a:p>
            <a:pPr marL="1703566" indent="-1703566">
              <a:buNone/>
            </a:pPr>
            <a:r>
              <a:rPr lang="en-US" b="1" dirty="0" smtClean="0"/>
              <a:t>	a</a:t>
            </a:r>
            <a:r>
              <a:rPr lang="en-US" b="1" baseline="-25000" dirty="0" smtClean="0"/>
              <a:t>4</a:t>
            </a:r>
            <a:r>
              <a:rPr lang="en-US" b="1" dirty="0" smtClean="0"/>
              <a:t> </a:t>
            </a:r>
            <a:r>
              <a:rPr lang="en-US" b="1" dirty="0" err="1" smtClean="0"/>
              <a:t>ClosenessCentrality</a:t>
            </a:r>
            <a:r>
              <a:rPr lang="en-US" b="1" dirty="0" smtClean="0"/>
              <a:t> </a:t>
            </a:r>
            <a:r>
              <a:rPr lang="en-US" dirty="0" smtClean="0"/>
              <a:t>+ a</a:t>
            </a:r>
            <a:r>
              <a:rPr lang="en-US" baseline="-25000" dirty="0" smtClean="0"/>
              <a:t>5</a:t>
            </a:r>
            <a:r>
              <a:rPr lang="en-US" dirty="0" smtClean="0"/>
              <a:t> Nodes + a</a:t>
            </a:r>
            <a:r>
              <a:rPr lang="en-US" baseline="-25000" dirty="0" smtClean="0"/>
              <a:t>6</a:t>
            </a:r>
            <a:r>
              <a:rPr lang="en-US" dirty="0" smtClean="0"/>
              <a:t> Degree + </a:t>
            </a:r>
          </a:p>
          <a:p>
            <a:pPr marL="1703566" indent="-1703566">
              <a:buNone/>
            </a:pPr>
            <a:r>
              <a:rPr lang="en-US" b="1" dirty="0" smtClean="0"/>
              <a:t>	a</a:t>
            </a:r>
            <a:r>
              <a:rPr lang="en-US" b="1" baseline="-25000" dirty="0" smtClean="0"/>
              <a:t>7</a:t>
            </a:r>
            <a:r>
              <a:rPr lang="en-US" b="1" dirty="0" smtClean="0"/>
              <a:t> </a:t>
            </a:r>
            <a:r>
              <a:rPr lang="en-US" b="1" dirty="0" err="1" smtClean="0"/>
              <a:t>NodeDiversity</a:t>
            </a:r>
            <a:r>
              <a:rPr lang="en-US" b="1" dirty="0" smtClean="0"/>
              <a:t> </a:t>
            </a:r>
            <a:r>
              <a:rPr lang="en-US" dirty="0" smtClean="0"/>
              <a:t>+ a</a:t>
            </a:r>
            <a:r>
              <a:rPr lang="en-US" baseline="-25000" dirty="0" smtClean="0"/>
              <a:t>8</a:t>
            </a:r>
            <a:r>
              <a:rPr lang="en-US" dirty="0" smtClean="0"/>
              <a:t> </a:t>
            </a:r>
            <a:r>
              <a:rPr lang="en-US" dirty="0" err="1" smtClean="0"/>
              <a:t>DegreeCentrality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As expected, Deficiencies are higher for larger and more profitable firms.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Relevant to our question, Deficiencies are significantly higher when the nodes are further away </a:t>
            </a:r>
            <a:r>
              <a:rPr lang="en-US" b="1" dirty="0" smtClean="0"/>
              <a:t>(a</a:t>
            </a:r>
            <a:r>
              <a:rPr lang="en-US" b="1" baseline="-25000" dirty="0" smtClean="0"/>
              <a:t>4</a:t>
            </a:r>
            <a:r>
              <a:rPr lang="en-US" b="1" dirty="0" smtClean="0"/>
              <a:t>&lt;0) </a:t>
            </a:r>
            <a:r>
              <a:rPr lang="en-US" dirty="0" smtClean="0"/>
              <a:t>or when the node type is more concentrated </a:t>
            </a:r>
            <a:r>
              <a:rPr lang="en-US" b="1" dirty="0" smtClean="0"/>
              <a:t>(a</a:t>
            </a:r>
            <a:r>
              <a:rPr lang="en-US" b="1" baseline="-25000" dirty="0" smtClean="0"/>
              <a:t>7</a:t>
            </a:r>
            <a:r>
              <a:rPr lang="en-US" b="1" dirty="0" smtClean="0"/>
              <a:t>&lt;&lt;0)</a:t>
            </a:r>
            <a:r>
              <a:rPr lang="en-US" dirty="0" smtClean="0"/>
              <a:t>.</a:t>
            </a:r>
            <a:r>
              <a:rPr lang="en-US" b="1" dirty="0" smtClean="0"/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35466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Status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rtl="0" eaLnBrk="1" latinLnBrk="0" hangingPunct="1"/>
            <a:r>
              <a:rPr lang="en-US" dirty="0"/>
              <a:t>Initial contract for Ashish Agarwal and Shannon Chen ended September 2014, simple results shown today.</a:t>
            </a:r>
            <a:br>
              <a:rPr lang="en-US" dirty="0"/>
            </a:br>
            <a:endParaRPr lang="en-US" dirty="0"/>
          </a:p>
          <a:p>
            <a:pPr rtl="0" eaLnBrk="1" latinLnBrk="0" hangingPunct="1"/>
            <a:r>
              <a:rPr lang="en-US" dirty="0"/>
              <a:t>Waiting to re-establish IPA and Disclosure.</a:t>
            </a:r>
            <a:br>
              <a:rPr lang="en-US" dirty="0"/>
            </a:br>
            <a:endParaRPr lang="en-US" dirty="0" smtClean="0">
              <a:effectLst/>
            </a:endParaRPr>
          </a:p>
          <a:p>
            <a:pPr rtl="0" eaLnBrk="1" latinLnBrk="0" hangingPunct="1"/>
            <a:r>
              <a:rPr lang="en-US" dirty="0"/>
              <a:t>Great opportunities for future work when access restored. </a:t>
            </a:r>
            <a:endParaRPr lang="en-US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1103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Refine measures </a:t>
            </a:r>
          </a:p>
          <a:p>
            <a:r>
              <a:rPr lang="en-US" dirty="0" smtClean="0"/>
              <a:t>Generate measures for multiple years</a:t>
            </a:r>
          </a:p>
          <a:p>
            <a:r>
              <a:rPr lang="en-US" dirty="0" smtClean="0"/>
              <a:t>Conduct validation of measures</a:t>
            </a:r>
          </a:p>
          <a:p>
            <a:r>
              <a:rPr lang="en-US" dirty="0" smtClean="0"/>
              <a:t>Explore other enterprise definitions</a:t>
            </a:r>
          </a:p>
          <a:p>
            <a:r>
              <a:rPr lang="en-US" dirty="0" smtClean="0"/>
              <a:t>Contribute to tax administration of complex organizations</a:t>
            </a:r>
          </a:p>
          <a:p>
            <a:r>
              <a:rPr lang="en-US" dirty="0" smtClean="0"/>
              <a:t>Academic Paper on Noncompliance (Agarwal, Chen &amp; Mills)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57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Question(s)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500" b="1" dirty="0"/>
              <a:t>Application: </a:t>
            </a:r>
            <a:r>
              <a:rPr lang="en-US" sz="2500" dirty="0"/>
              <a:t>Can Social Network Analysis (SNA) be a useful technique for IRS “big data” analysis of flow-through entities?</a:t>
            </a:r>
            <a:br>
              <a:rPr lang="en-US" sz="2500" dirty="0"/>
            </a:br>
            <a:endParaRPr lang="en-US" sz="2500" dirty="0"/>
          </a:p>
          <a:p>
            <a:r>
              <a:rPr lang="en-US" sz="2500" b="1" dirty="0"/>
              <a:t>Compliance Risk: </a:t>
            </a:r>
            <a:r>
              <a:rPr lang="en-US" sz="2500" dirty="0"/>
              <a:t>Do the ways “enterprises” embed flow-</a:t>
            </a:r>
            <a:r>
              <a:rPr lang="en-US" sz="2500" dirty="0" err="1"/>
              <a:t>throughs</a:t>
            </a:r>
            <a:r>
              <a:rPr lang="en-US" sz="2500" dirty="0"/>
              <a:t> in their corporate structure facilitate noncompliance?</a:t>
            </a:r>
          </a:p>
          <a:p>
            <a:pPr lvl="1"/>
            <a:r>
              <a:rPr lang="en-US" sz="2100" dirty="0"/>
              <a:t>Do SNA characteristics of greater network complexity explain tax noncompliance?</a:t>
            </a:r>
          </a:p>
          <a:p>
            <a:pPr lvl="2"/>
            <a:r>
              <a:rPr lang="en-US" sz="2000" dirty="0"/>
              <a:t>(How) Do loss flow-through entities create more compliance risk?</a:t>
            </a:r>
          </a:p>
        </p:txBody>
      </p:sp>
    </p:spTree>
    <p:extLst>
      <p:ext uri="{BB962C8B-B14F-4D97-AF65-F5344CB8AC3E}">
        <p14:creationId xmlns:p14="http://schemas.microsoft.com/office/powerpoint/2010/main" val="3382266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500" dirty="0"/>
              <a:t>Prior work examines the association between </a:t>
            </a:r>
            <a:r>
              <a:rPr lang="en-US" sz="2500" b="1" dirty="0"/>
              <a:t>firm characteristics</a:t>
            </a:r>
            <a:r>
              <a:rPr lang="en-US" sz="2500" dirty="0"/>
              <a:t> and </a:t>
            </a:r>
            <a:r>
              <a:rPr lang="en-US" sz="2500" b="1" dirty="0"/>
              <a:t>corporate noncompliance</a:t>
            </a:r>
            <a:r>
              <a:rPr lang="en-US" sz="2500" dirty="0"/>
              <a:t>.</a:t>
            </a:r>
          </a:p>
          <a:p>
            <a:pPr lvl="1"/>
            <a:r>
              <a:rPr lang="en-US" dirty="0" smtClean="0"/>
              <a:t>Mills (1998) finds a positive association between book-tax difference and proposed IRS audit adjustments.</a:t>
            </a:r>
          </a:p>
          <a:p>
            <a:pPr lvl="1"/>
            <a:r>
              <a:rPr lang="en-US" dirty="0" smtClean="0"/>
              <a:t>Hanlon, Mills, &amp; Slemrod (2005) examine firm size, industry, </a:t>
            </a:r>
            <a:r>
              <a:rPr lang="en-US" dirty="0" err="1" smtClean="0"/>
              <a:t>multinationality</a:t>
            </a:r>
            <a:r>
              <a:rPr lang="en-US" dirty="0" smtClean="0"/>
              <a:t>, public vs. private firms, choice of executive compensation, and corporate governance.</a:t>
            </a:r>
          </a:p>
          <a:p>
            <a:pPr marL="244911" lvl="1" indent="0">
              <a:buNone/>
            </a:pPr>
            <a:endParaRPr lang="en-US" dirty="0" smtClean="0"/>
          </a:p>
          <a:p>
            <a:r>
              <a:rPr lang="en-US" sz="2500" dirty="0"/>
              <a:t>Some academic work on </a:t>
            </a:r>
            <a:r>
              <a:rPr lang="en-US" sz="2500" b="1" dirty="0"/>
              <a:t>complexity</a:t>
            </a:r>
            <a:r>
              <a:rPr lang="en-US" sz="2500" dirty="0"/>
              <a:t> and </a:t>
            </a:r>
            <a:r>
              <a:rPr lang="en-US" sz="2500" b="1" dirty="0"/>
              <a:t>tax avoidance </a:t>
            </a:r>
            <a:r>
              <a:rPr lang="en-US" sz="2500" dirty="0"/>
              <a:t>or tax risk generally.</a:t>
            </a:r>
          </a:p>
          <a:p>
            <a:pPr lvl="1"/>
            <a:r>
              <a:rPr lang="en-US" dirty="0" smtClean="0"/>
              <a:t>Wagener and </a:t>
            </a:r>
            <a:r>
              <a:rPr lang="en-US" dirty="0" err="1" smtClean="0"/>
              <a:t>Watrin</a:t>
            </a:r>
            <a:r>
              <a:rPr lang="en-US" dirty="0" smtClean="0"/>
              <a:t> (2013) find that organizational complexity (number of subsidiaries, ownership chain length, cross-country links, and ownership percentage) is associated with greater income shifting incentives.</a:t>
            </a:r>
          </a:p>
          <a:p>
            <a:pPr lvl="1"/>
            <a:r>
              <a:rPr lang="en-US" dirty="0" err="1" smtClean="0"/>
              <a:t>Balakrishnan</a:t>
            </a:r>
            <a:r>
              <a:rPr lang="en-US" dirty="0" smtClean="0"/>
              <a:t> et al. (2012) argue that tax avoidance increases financial complexity as evidenced by decreased corporate transparency.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72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 Evidence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academic work on choice of </a:t>
            </a:r>
            <a:r>
              <a:rPr lang="en-US" b="1" dirty="0" smtClean="0"/>
              <a:t>overall business structure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.g., Guenther (1992), Ayers et al. (1996), Gordon &amp; </a:t>
            </a:r>
            <a:r>
              <a:rPr lang="en-US" dirty="0" err="1" smtClean="0"/>
              <a:t>MacKie</a:t>
            </a:r>
            <a:r>
              <a:rPr lang="en-US" dirty="0" smtClean="0"/>
              <a:t>-Mason (1994), </a:t>
            </a:r>
            <a:r>
              <a:rPr lang="en-US" dirty="0" err="1" smtClean="0"/>
              <a:t>MacKie</a:t>
            </a:r>
            <a:r>
              <a:rPr lang="en-US" dirty="0" smtClean="0"/>
              <a:t>-Mason &amp; Gordon (1997)</a:t>
            </a:r>
          </a:p>
          <a:p>
            <a:pPr marL="244911" lvl="1" indent="0">
              <a:buNone/>
            </a:pPr>
            <a:endParaRPr lang="en-US" dirty="0"/>
          </a:p>
          <a:p>
            <a:r>
              <a:rPr lang="en-US" dirty="0" smtClean="0"/>
              <a:t>Some recent academic work on use of </a:t>
            </a:r>
            <a:r>
              <a:rPr lang="en-US" b="1" dirty="0" smtClean="0"/>
              <a:t>special purpose entities</a:t>
            </a:r>
            <a:r>
              <a:rPr lang="en-US" dirty="0" smtClean="0"/>
              <a:t>, which include LLCs, LLPs, trusts, and other flow-through entities.</a:t>
            </a:r>
            <a:endParaRPr lang="en-US" dirty="0"/>
          </a:p>
          <a:p>
            <a:pPr lvl="1"/>
            <a:r>
              <a:rPr lang="en-US" dirty="0" smtClean="0"/>
              <a:t>Feng et al. (2009) &amp; </a:t>
            </a:r>
            <a:r>
              <a:rPr lang="en-US" dirty="0" err="1" smtClean="0"/>
              <a:t>Demere</a:t>
            </a:r>
            <a:r>
              <a:rPr lang="en-US" dirty="0" smtClean="0"/>
              <a:t> et al. (2015)</a:t>
            </a:r>
          </a:p>
          <a:p>
            <a:pPr lvl="1"/>
            <a:endParaRPr lang="en-US" dirty="0"/>
          </a:p>
          <a:p>
            <a:r>
              <a:rPr lang="en-US" dirty="0" smtClean="0"/>
              <a:t>However, there is a lack of empirical evidence on the effect of </a:t>
            </a:r>
            <a:r>
              <a:rPr lang="en-US" b="1" dirty="0" smtClean="0"/>
              <a:t>flow-through entities </a:t>
            </a:r>
            <a:r>
              <a:rPr lang="en-US" dirty="0" smtClean="0"/>
              <a:t>on </a:t>
            </a:r>
            <a:r>
              <a:rPr lang="en-US" b="1" dirty="0" smtClean="0"/>
              <a:t>tax noncompliance </a:t>
            </a:r>
            <a:r>
              <a:rPr lang="en-US" dirty="0" smtClean="0"/>
              <a:t>specifically.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486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14850"/>
            <a:ext cx="8229600" cy="3429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following pictures describe SNA variables.</a:t>
            </a:r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612646"/>
              </p:ext>
            </p:extLst>
          </p:nvPr>
        </p:nvGraphicFramePr>
        <p:xfrm>
          <a:off x="1261110" y="1436162"/>
          <a:ext cx="6621780" cy="3627884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2743200"/>
                <a:gridCol w="2438400"/>
                <a:gridCol w="1440180"/>
              </a:tblGrid>
              <a:tr h="120929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Sample Based on Proposed Deficiency Database</a:t>
                      </a:r>
                      <a:endParaRPr lang="en-US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Random Sample</a:t>
                      </a:r>
                      <a:endParaRPr lang="en-US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0232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Year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</a:rPr>
                        <a:t>2009</a:t>
                      </a:r>
                      <a:endParaRPr lang="en-US" sz="17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914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</a:rPr>
                        <a:t>2009</a:t>
                      </a:r>
                      <a:endParaRPr lang="en-US" sz="17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36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0464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</a:rPr>
                        <a:t>Number of </a:t>
                      </a:r>
                      <a:r>
                        <a:rPr lang="en-US" sz="1700" dirty="0">
                          <a:effectLst/>
                        </a:rPr>
                        <a:t>Enterprises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</a:rPr>
                        <a:t>5,913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914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</a:rPr>
                        <a:t>5,000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36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232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Entities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</a:rPr>
                        <a:t>107,638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914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</a:rPr>
                        <a:t>31,884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36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232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k-1 links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</a:rPr>
                        <a:t>411,644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914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</a:rPr>
                        <a:t>28,210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36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232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Parent-Sub links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</a:rPr>
                        <a:t>75,832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914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</a:rPr>
                        <a:t>1,225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36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0464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Primary-Secondary links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55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914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</a:rPr>
                        <a:t>2,590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36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335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914400" y="1013222"/>
            <a:ext cx="7086600" cy="376832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Sample Enterprise Plots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00200" y="1217206"/>
            <a:ext cx="2514600" cy="328656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defTabSz="816369"/>
            <a:r>
              <a:rPr lang="en-US" sz="1600" dirty="0">
                <a:solidFill>
                  <a:srgbClr val="292934"/>
                </a:solidFill>
                <a:cs typeface="Times New Roman" pitchFamily="18" charset="0"/>
              </a:rPr>
              <a:t>Enterprise 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34000" y="1200150"/>
            <a:ext cx="2514600" cy="328656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defTabSz="816369"/>
            <a:r>
              <a:rPr lang="en-US" sz="1600" dirty="0">
                <a:solidFill>
                  <a:srgbClr val="292934"/>
                </a:solidFill>
                <a:cs typeface="Times New Roman" pitchFamily="18" charset="0"/>
              </a:rPr>
              <a:t>Enterprise Y</a:t>
            </a:r>
          </a:p>
        </p:txBody>
      </p:sp>
    </p:spTree>
    <p:extLst>
      <p:ext uri="{BB962C8B-B14F-4D97-AF65-F5344CB8AC3E}">
        <p14:creationId xmlns:p14="http://schemas.microsoft.com/office/powerpoint/2010/main" val="335383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0050"/>
            <a:ext cx="8229600" cy="1085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Preliminary E</a:t>
            </a:r>
            <a:r>
              <a:rPr lang="en-US" baseline="0" dirty="0" smtClean="0"/>
              <a:t>vidence on Our </a:t>
            </a:r>
            <a:r>
              <a:rPr lang="en-US" dirty="0"/>
              <a:t>R</a:t>
            </a:r>
            <a:r>
              <a:rPr lang="en-US" baseline="0" dirty="0" smtClean="0"/>
              <a:t>esearch Questions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457200" y="1543050"/>
            <a:ext cx="8229600" cy="3314700"/>
          </a:xfrm>
        </p:spPr>
        <p:txBody>
          <a:bodyPr/>
          <a:lstStyle/>
          <a:p>
            <a:r>
              <a:rPr lang="en-US" dirty="0" smtClean="0"/>
              <a:t>Effort last summer yielded learning how to use YK1 data and applying SNA approach to measure various nodal and linkage characteristics of about 6,000 enterprises in the 1120 LB&amp;I taxpayer population for 2009.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Some measures of network complexity are associated with higher </a:t>
            </a:r>
            <a:r>
              <a:rPr lang="en-US" i="1" dirty="0" smtClean="0"/>
              <a:t>detected</a:t>
            </a:r>
            <a:r>
              <a:rPr lang="en-US" i="0" baseline="0" dirty="0" smtClean="0"/>
              <a:t> noncompliance (proposed deficiencies).  </a:t>
            </a:r>
          </a:p>
          <a:p>
            <a:pPr lvl="1"/>
            <a:r>
              <a:rPr lang="en-US" dirty="0" smtClean="0"/>
              <a:t>Controlling</a:t>
            </a:r>
            <a:r>
              <a:rPr lang="en-US" baseline="0" dirty="0" smtClean="0"/>
              <a:t> for raw predictors of audit selection like size, profitability,</a:t>
            </a:r>
            <a:r>
              <a:rPr lang="en-US" dirty="0" smtClean="0"/>
              <a:t> DAS.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066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SNA Measures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45216314"/>
                  </p:ext>
                </p:extLst>
              </p:nvPr>
            </p:nvGraphicFramePr>
            <p:xfrm>
              <a:off x="1032510" y="1047752"/>
              <a:ext cx="7078980" cy="3927882"/>
            </p:xfrm>
            <a:graphic>
              <a:graphicData uri="http://schemas.openxmlformats.org/drawingml/2006/table">
                <a:tbl>
                  <a:tblPr firstRow="1" firstCol="1" bandRow="1">
                    <a:tableStyleId>{69012ECD-51FC-41F1-AA8D-1B2483CD663E}</a:tableStyleId>
                  </a:tblPr>
                  <a:tblGrid>
                    <a:gridCol w="3539490"/>
                    <a:gridCol w="3539490"/>
                  </a:tblGrid>
                  <a:tr h="334175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700" dirty="0">
                              <a:effectLst/>
                            </a:rPr>
                            <a:t>Network Measure</a:t>
                          </a:r>
                          <a:endParaRPr lang="en-US" sz="17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700" dirty="0">
                              <a:effectLst/>
                            </a:rPr>
                            <a:t>Definition</a:t>
                          </a:r>
                          <a:endParaRPr lang="en-US" sz="17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709808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700" dirty="0">
                              <a:effectLst/>
                            </a:rPr>
                            <a:t>Density</a:t>
                          </a:r>
                          <a:endParaRPr lang="en-US" sz="17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𝑇𝑜𝑡𝑎𝑙</m:t>
                                    </m:r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 </m:t>
                                    </m:r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𝑁𝑢𝑚𝑏𝑒𝑟</m:t>
                                    </m:r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 </m:t>
                                    </m:r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𝑜𝑓</m:t>
                                    </m:r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 </m:t>
                                    </m:r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𝐿𝑖𝑛𝑘𝑠</m:t>
                                    </m:r>
                                  </m:num>
                                  <m:den>
                                    <m:f>
                                      <m:fPr>
                                        <m:ctrlPr>
                                          <a:rPr lang="en-US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den>
                                    </m:f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𝑛</m:t>
                                    </m:r>
                                    <m:d>
                                      <m:dPr>
                                        <m:ctrlPr>
                                          <a:rPr lang="en-US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𝑛</m:t>
                                        </m:r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lang="en-US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709808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700">
                              <a:effectLst/>
                            </a:rPr>
                            <a:t>Diversity</a:t>
                          </a:r>
                          <a:endParaRPr lang="en-US" sz="17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limLoc m:val="undOvr"/>
                                    <m:supHide m:val="on"/>
                                    <m:ctrlPr>
                                      <a:rPr lang="en-US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  <m:sup/>
                                  <m:e>
                                    <m:sSubSup>
                                      <m:sSubSupPr>
                                        <m:ctrlPr>
                                          <a:rPr lang="en-US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p</m:t>
                                        </m:r>
                                      </m:e>
                                      <m:sub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  <m:sup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bSup>
                                  </m:e>
                                </m:nary>
                              </m:oMath>
                            </m:oMathPara>
                          </a14:m>
                          <a:endParaRPr lang="en-US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709808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700" dirty="0">
                              <a:effectLst/>
                            </a:rPr>
                            <a:t>Degree Centrality</a:t>
                          </a:r>
                          <a:endParaRPr lang="en-US" sz="17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𝑁𝑢𝑚𝑏𝑒𝑟</m:t>
                                    </m:r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 </m:t>
                                    </m:r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𝑜𝑓</m:t>
                                    </m:r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 </m:t>
                                    </m:r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𝐿𝑖𝑛𝑘𝑠</m:t>
                                    </m:r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 </m:t>
                                    </m:r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𝑝𝑒𝑟</m:t>
                                    </m:r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 </m:t>
                                    </m:r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𝑁𝑜𝑑𝑒</m:t>
                                    </m:r>
                                  </m:num>
                                  <m:den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𝑛</m:t>
                                    </m:r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−1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754475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700" dirty="0">
                              <a:effectLst/>
                            </a:rPr>
                            <a:t>External Degree Centrality</a:t>
                          </a:r>
                          <a:endParaRPr lang="en-US" sz="17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eqArr>
                                      <m:eqArrPr>
                                        <m:ctrlPr>
                                          <a:rPr lang="en-US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𝑇𝑜𝑡𝑎𝑙</m:t>
                                        </m:r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 </m:t>
                                        </m:r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𝑁𝑢𝑚𝑏𝑒𝑟</m:t>
                                        </m:r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 </m:t>
                                        </m:r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𝑜𝑓</m:t>
                                        </m:r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 </m:t>
                                        </m:r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𝐸𝑥𝑡𝑒𝑟𝑛𝑎𝑙</m:t>
                                        </m:r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 </m:t>
                                        </m:r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𝐿𝑖𝑛𝑘𝑠</m:t>
                                        </m:r>
                                      </m:e>
                                      <m:e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 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A</m:t>
                                        </m:r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𝑠𝑠𝑜𝑐𝑖𝑎𝑡𝑒𝑑</m:t>
                                        </m:r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 </m:t>
                                        </m:r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𝑤𝑖𝑡h</m:t>
                                        </m:r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 </m:t>
                                        </m:r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𝑂𝑡h𝑒𝑟</m:t>
                                        </m:r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 </m:t>
                                        </m:r>
                                        <m:r>
                                          <a:rPr lang="en-US" sz="1400">
                                            <a:effectLst/>
                                            <a:latin typeface="Cambria Math"/>
                                          </a:rPr>
                                          <m:t>𝐸𝑛𝑡𝑒𝑟𝑝𝑟𝑖𝑠𝑒𝑠</m:t>
                                        </m:r>
                                      </m:e>
                                    </m:eqArr>
                                  </m:num>
                                  <m:den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𝑇𝑜𝑡𝑎𝑙</m:t>
                                    </m:r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 </m:t>
                                    </m:r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𝑁𝑢𝑚𝑏𝑒𝑟</m:t>
                                    </m:r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 </m:t>
                                    </m:r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𝑜𝑓</m:t>
                                    </m:r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 </m:t>
                                    </m:r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𝐿𝑖𝑛𝑘𝑠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709808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700" dirty="0">
                              <a:effectLst/>
                            </a:rPr>
                            <a:t>Closeness Centrality</a:t>
                          </a:r>
                          <a:endParaRPr lang="en-US" sz="17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lang="en-US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sz="1400" i="1">
                                                <a:effectLst/>
                                                <a:latin typeface="Cambria Math"/>
                                              </a:rPr>
                                            </m:ctrlPr>
                                          </m:fPr>
                                          <m:num>
                                            <m:nary>
                                              <m:naryPr>
                                                <m:chr m:val="∑"/>
                                                <m:limLoc m:val="undOvr"/>
                                                <m:ctrlPr>
                                                  <a:rPr lang="en-US" sz="1400" i="1">
                                                    <a:effectLst/>
                                                    <a:latin typeface="Cambria Math"/>
                                                  </a:rPr>
                                                </m:ctrlPr>
                                              </m:naryPr>
                                              <m:sub>
                                                <m:r>
                                                  <a:rPr lang="en-US" sz="1400">
                                                    <a:effectLst/>
                                                    <a:latin typeface="Cambria Math"/>
                                                  </a:rPr>
                                                  <m:t>𝑗</m:t>
                                                </m:r>
                                                <m:r>
                                                  <a:rPr lang="en-US" sz="1400">
                                                    <a:effectLst/>
                                                    <a:latin typeface="Cambria Math"/>
                                                  </a:rPr>
                                                  <m:t>=1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US" sz="1400">
                                                    <a:effectLst/>
                                                    <a:latin typeface="Cambria Math"/>
                                                  </a:rPr>
                                                  <m:t>𝑛</m:t>
                                                </m:r>
                                              </m:sup>
                                              <m:e>
                                                <m:r>
                                                  <a:rPr lang="en-US" sz="1400">
                                                    <a:effectLst/>
                                                    <a:latin typeface="Cambria Math"/>
                                                  </a:rPr>
                                                  <m:t>𝐷𝑖𝑠𝑡𝑎𝑛𝑐𝑒</m:t>
                                                </m:r>
                                                <m:r>
                                                  <a:rPr lang="en-US" sz="1400">
                                                    <a:effectLst/>
                                                    <a:latin typeface="Cambria Math"/>
                                                  </a:rPr>
                                                  <m:t> </m:t>
                                                </m:r>
                                                <m:d>
                                                  <m:dPr>
                                                    <m:ctrlPr>
                                                      <a:rPr lang="en-US" sz="1400" i="1">
                                                        <a:effectLst/>
                                                        <a:latin typeface="Cambria Math"/>
                                                      </a:rPr>
                                                    </m:ctrlPr>
                                                  </m:dPr>
                                                  <m:e>
                                                    <m:r>
                                                      <a:rPr lang="en-US" sz="1400">
                                                        <a:effectLst/>
                                                        <a:latin typeface="Cambria Math"/>
                                                      </a:rPr>
                                                      <m:t>𝑖</m:t>
                                                    </m:r>
                                                    <m:r>
                                                      <a:rPr lang="en-US" sz="1400">
                                                        <a:effectLst/>
                                                        <a:latin typeface="Cambria Math"/>
                                                      </a:rPr>
                                                      <m:t>, </m:t>
                                                    </m:r>
                                                    <m:r>
                                                      <a:rPr lang="en-US" sz="1400">
                                                        <a:effectLst/>
                                                        <a:latin typeface="Cambria Math"/>
                                                      </a:rPr>
                                                      <m:t>𝑗</m:t>
                                                    </m:r>
                                                  </m:e>
                                                </m:d>
                                              </m:e>
                                            </m:nary>
                                          </m:num>
                                          <m:den>
                                            <m:r>
                                              <a:rPr lang="en-US" sz="1400">
                                                <a:effectLst/>
                                                <a:latin typeface="Cambria Math"/>
                                              </a:rPr>
                                              <m:t>𝑛</m:t>
                                            </m:r>
                                            <m:r>
                                              <a:rPr lang="en-US" sz="1400">
                                                <a:effectLst/>
                                                <a:latin typeface="Cambria Math"/>
                                              </a:rPr>
                                              <m:t>−1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e>
                                  <m:sup>
                                    <m:r>
                                      <a:rPr lang="en-US" sz="1400">
                                        <a:effectLst/>
                                        <a:latin typeface="Cambria Math"/>
                                      </a:rPr>
                                      <m:t>−1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02954624"/>
                  </p:ext>
                </p:extLst>
              </p:nvPr>
            </p:nvGraphicFramePr>
            <p:xfrm>
              <a:off x="1032510" y="1047751"/>
              <a:ext cx="7078980" cy="3914643"/>
            </p:xfrm>
            <a:graphic>
              <a:graphicData uri="http://schemas.openxmlformats.org/drawingml/2006/table">
                <a:tbl>
                  <a:tblPr firstRow="1" firstCol="1" bandRow="1">
                    <a:tableStyleId>{69012ECD-51FC-41F1-AA8D-1B2483CD663E}</a:tableStyleId>
                  </a:tblPr>
                  <a:tblGrid>
                    <a:gridCol w="3539490"/>
                    <a:gridCol w="3539490"/>
                  </a:tblGrid>
                  <a:tr h="334175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700" dirty="0">
                              <a:effectLst/>
                            </a:rPr>
                            <a:t>Network Measure</a:t>
                          </a:r>
                          <a:endParaRPr lang="en-US" sz="17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700" dirty="0">
                              <a:effectLst/>
                            </a:rPr>
                            <a:t>Definition</a:t>
                          </a:r>
                          <a:endParaRPr lang="en-US" sz="17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709808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700" dirty="0">
                              <a:effectLst/>
                            </a:rPr>
                            <a:t>Density</a:t>
                          </a:r>
                          <a:endParaRPr lang="en-US" sz="17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00000" t="-54310" b="-406897"/>
                          </a:stretch>
                        </a:blipFill>
                      </a:tcPr>
                    </a:tc>
                  </a:tr>
                  <a:tr h="709808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700">
                              <a:effectLst/>
                            </a:rPr>
                            <a:t>Diversity</a:t>
                          </a:r>
                          <a:endParaRPr lang="en-US" sz="17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00000" t="-152991" b="-303419"/>
                          </a:stretch>
                        </a:blipFill>
                      </a:tcPr>
                    </a:tc>
                  </a:tr>
                  <a:tr h="709808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700" dirty="0">
                              <a:effectLst/>
                            </a:rPr>
                            <a:t>Degree Centrality</a:t>
                          </a:r>
                          <a:endParaRPr lang="en-US" sz="17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00000" t="-255172" b="-206034"/>
                          </a:stretch>
                        </a:blipFill>
                      </a:tcPr>
                    </a:tc>
                  </a:tr>
                  <a:tr h="741236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700" dirty="0">
                              <a:effectLst/>
                            </a:rPr>
                            <a:t>External Degree Centrality</a:t>
                          </a:r>
                          <a:endParaRPr lang="en-US" sz="17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00000" t="-337705" b="-95902"/>
                          </a:stretch>
                        </a:blipFill>
                      </a:tcPr>
                    </a:tc>
                  </a:tr>
                  <a:tr h="709808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700" dirty="0">
                              <a:effectLst/>
                            </a:rPr>
                            <a:t>Closeness Centrality</a:t>
                          </a:r>
                          <a:endParaRPr lang="en-US" sz="17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00000" t="-460345" b="-862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59789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Node Diversity</a:t>
            </a:r>
            <a:endParaRPr lang="en-US" dirty="0"/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49" y="1028700"/>
            <a:ext cx="4503945" cy="337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3325" y="1033897"/>
            <a:ext cx="4497005" cy="3366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09600" y="4400550"/>
            <a:ext cx="2590800" cy="328656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defTabSz="816369"/>
            <a:r>
              <a:rPr lang="en-US" sz="1600" dirty="0">
                <a:solidFill>
                  <a:srgbClr val="292934"/>
                </a:solidFill>
                <a:cs typeface="Times New Roman" pitchFamily="18" charset="0"/>
              </a:rPr>
              <a:t>PDD Sample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57800" y="4426527"/>
            <a:ext cx="2590800" cy="328656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defTabSz="816369"/>
            <a:r>
              <a:rPr lang="en-US" sz="1600" dirty="0">
                <a:solidFill>
                  <a:srgbClr val="292934"/>
                </a:solidFill>
                <a:cs typeface="Times New Roman" pitchFamily="18" charset="0"/>
              </a:rPr>
              <a:t>Random Sample</a:t>
            </a:r>
          </a:p>
        </p:txBody>
      </p:sp>
    </p:spTree>
    <p:extLst>
      <p:ext uri="{BB962C8B-B14F-4D97-AF65-F5344CB8AC3E}">
        <p14:creationId xmlns:p14="http://schemas.microsoft.com/office/powerpoint/2010/main" val="141465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605</Words>
  <Application>Microsoft Office PowerPoint</Application>
  <PresentationFormat>On-screen Show (16:9)</PresentationFormat>
  <Paragraphs>116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Clarity</vt:lpstr>
      <vt:lpstr>Analysis of Flow-through Entities Using Social Network Analysis Techniques</vt:lpstr>
      <vt:lpstr>Research Question(s)</vt:lpstr>
      <vt:lpstr>Prior Evidence</vt:lpstr>
      <vt:lpstr>Prior Evidence (cont.)</vt:lpstr>
      <vt:lpstr>Data Sample</vt:lpstr>
      <vt:lpstr>Sample Enterprise Plots</vt:lpstr>
      <vt:lpstr>Preliminary Evidence on Our Research Questions</vt:lpstr>
      <vt:lpstr>SNA Measures</vt:lpstr>
      <vt:lpstr>Node Diversity</vt:lpstr>
      <vt:lpstr>Degree Centrality</vt:lpstr>
      <vt:lpstr>Centralization &amp; Node Level Degree Centrality</vt:lpstr>
      <vt:lpstr>External Degree Centrality</vt:lpstr>
      <vt:lpstr>Closeness Centrality</vt:lpstr>
      <vt:lpstr>Outlier Analysis</vt:lpstr>
      <vt:lpstr>Identifying Economically Important Nodes</vt:lpstr>
      <vt:lpstr>Relationship  Between Deficiency and SNA Measures (Preliminary Analysis)</vt:lpstr>
      <vt:lpstr>Project Status</vt:lpstr>
      <vt:lpstr>Future Work</vt:lpstr>
    </vt:vector>
  </TitlesOfParts>
  <Company>Internal Revenue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Flow-through Entities Using Social Network Analysis Techniques</dc:title>
  <dc:creator>Department of Treasury</dc:creator>
  <cp:lastModifiedBy>Department of Treasury</cp:lastModifiedBy>
  <cp:revision>2</cp:revision>
  <dcterms:created xsi:type="dcterms:W3CDTF">2015-06-15T15:00:06Z</dcterms:created>
  <dcterms:modified xsi:type="dcterms:W3CDTF">2015-06-16T20:36:56Z</dcterms:modified>
</cp:coreProperties>
</file>