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17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14" y="-1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575292059080848"/>
          <c:y val="7.4813429398892156E-2"/>
          <c:w val="0.42849415881838299"/>
          <c:h val="0.8072755020220501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Quality of Match</c:v>
                </c:pt>
              </c:strCache>
            </c:strRef>
          </c:tx>
          <c:explosion val="13"/>
          <c:dPt>
            <c:idx val="2"/>
            <c:bubble3D val="0"/>
          </c:dPt>
          <c:dLbls>
            <c:dLbl>
              <c:idx val="0"/>
              <c:layout>
                <c:manualLayout>
                  <c:x val="1.1257783953476403E-3"/>
                  <c:y val="6.455502090016525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6.7874015748031494E-2"/>
                  <c:y val="-0.1101103474086635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6.3914106324944681E-2"/>
                  <c:y val="1.741503365881989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1678516288405126"/>
                  <c:y val="1.9028857836610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2.3192321548041787E-2"/>
                  <c:y val="3.77135887415564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0.12739231125521075"/>
                  <c:y val="0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4.3193865472698264E-3"/>
                  <c:y val="1.52459414795372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All members</c:v>
                </c:pt>
                <c:pt idx="1">
                  <c:v>All adults, some children</c:v>
                </c:pt>
                <c:pt idx="2">
                  <c:v>All adults, no children</c:v>
                </c:pt>
                <c:pt idx="3">
                  <c:v>No adults, some children</c:v>
                </c:pt>
                <c:pt idx="4">
                  <c:v>Some adults</c:v>
                </c:pt>
                <c:pt idx="5">
                  <c:v>Childless EITC</c:v>
                </c:pt>
                <c:pt idx="6">
                  <c:v>Unmatched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24.4</c:v>
                </c:pt>
                <c:pt idx="1">
                  <c:v>2</c:v>
                </c:pt>
                <c:pt idx="2">
                  <c:v>4.5999999999999996</c:v>
                </c:pt>
                <c:pt idx="3">
                  <c:v>9.6</c:v>
                </c:pt>
                <c:pt idx="4">
                  <c:v>1.2</c:v>
                </c:pt>
                <c:pt idx="5">
                  <c:v>8.4</c:v>
                </c:pt>
                <c:pt idx="6">
                  <c:v>49.9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children pass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Full Match</c:v>
                </c:pt>
                <c:pt idx="1">
                  <c:v>Missing Child</c:v>
                </c:pt>
                <c:pt idx="2">
                  <c:v>0 Children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76.900000000000006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At least one child passes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Full Match</c:v>
                </c:pt>
                <c:pt idx="1">
                  <c:v>Missing Child</c:v>
                </c:pt>
                <c:pt idx="2">
                  <c:v>0 Children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2.1</c:v>
                </c:pt>
                <c:pt idx="1">
                  <c:v>70.8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children pass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Full Match</c:v>
                </c:pt>
                <c:pt idx="1">
                  <c:v>Missing Child</c:v>
                </c:pt>
                <c:pt idx="2">
                  <c:v>0 Children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20.6</c:v>
                </c:pt>
                <c:pt idx="1">
                  <c:v>29</c:v>
                </c:pt>
                <c:pt idx="2">
                  <c:v>42.1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All children fail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Full Match</c:v>
                </c:pt>
                <c:pt idx="1">
                  <c:v>Missing Child</c:v>
                </c:pt>
                <c:pt idx="2">
                  <c:v>0 Children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0.5</c:v>
                </c:pt>
                <c:pt idx="1">
                  <c:v>0.2</c:v>
                </c:pt>
                <c:pt idx="2">
                  <c:v>57.9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2886784"/>
        <c:axId val="182889472"/>
      </c:barChart>
      <c:catAx>
        <c:axId val="182886784"/>
        <c:scaling>
          <c:orientation val="minMax"/>
        </c:scaling>
        <c:delete val="0"/>
        <c:axPos val="b"/>
        <c:majorTickMark val="out"/>
        <c:minorTickMark val="none"/>
        <c:tickLblPos val="nextTo"/>
        <c:crossAx val="182889472"/>
        <c:crosses val="autoZero"/>
        <c:auto val="1"/>
        <c:lblAlgn val="ctr"/>
        <c:lblOffset val="100"/>
        <c:noMultiLvlLbl val="0"/>
      </c:catAx>
      <c:valAx>
        <c:axId val="18288947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8288678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5702344192270079"/>
          <c:y val="0.53558277437542534"/>
          <c:w val="0.33350946940455972"/>
          <c:h val="0.34265675123942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Quality of Match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25"/>
          <c:dPt>
            <c:idx val="2"/>
            <c:bubble3D val="0"/>
          </c:dPt>
          <c:dPt>
            <c:idx val="3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1.5090444775484145E-2"/>
                  <c:y val="3.572641392936527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8.8781442860183024E-2"/>
                  <c:y val="-9.915075254601717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1.4612683549691424E-2"/>
                  <c:y val="0.1307957302456670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1200" baseline="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All members</c:v>
                </c:pt>
                <c:pt idx="1">
                  <c:v>All adults, some children</c:v>
                </c:pt>
                <c:pt idx="2">
                  <c:v>All adults, no children</c:v>
                </c:pt>
                <c:pt idx="3">
                  <c:v>No adults, some children</c:v>
                </c:pt>
                <c:pt idx="4">
                  <c:v>Some adults</c:v>
                </c:pt>
                <c:pt idx="5">
                  <c:v>Childless EITC</c:v>
                </c:pt>
                <c:pt idx="6">
                  <c:v>Unmatched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24.4</c:v>
                </c:pt>
                <c:pt idx="1">
                  <c:v>2</c:v>
                </c:pt>
                <c:pt idx="2">
                  <c:v>4.5999999999999996</c:v>
                </c:pt>
                <c:pt idx="3">
                  <c:v>9.6</c:v>
                </c:pt>
                <c:pt idx="4">
                  <c:v>1.2</c:v>
                </c:pt>
                <c:pt idx="5">
                  <c:v>8.4</c:v>
                </c:pt>
                <c:pt idx="6">
                  <c:v>49.9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 least 1 child fails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18.2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All children insufficient evidence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21.1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All children fail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01372416"/>
        <c:axId val="201373952"/>
      </c:barChart>
      <c:catAx>
        <c:axId val="201372416"/>
        <c:scaling>
          <c:orientation val="minMax"/>
        </c:scaling>
        <c:delete val="1"/>
        <c:axPos val="b"/>
        <c:majorTickMark val="out"/>
        <c:minorTickMark val="none"/>
        <c:tickLblPos val="nextTo"/>
        <c:crossAx val="201373952"/>
        <c:crosses val="autoZero"/>
        <c:auto val="1"/>
        <c:lblAlgn val="ctr"/>
        <c:lblOffset val="100"/>
        <c:noMultiLvlLbl val="0"/>
      </c:catAx>
      <c:valAx>
        <c:axId val="20137395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20137241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6684370336060939"/>
          <c:y val="0.46232477884708856"/>
          <c:w val="0.31607508620246"/>
          <c:h val="0.4584295713035870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Quality of Match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25"/>
          <c:dPt>
            <c:idx val="0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3.189177257638659E-2"/>
                  <c:y val="-1.6920198686718707E-2"/>
                </c:manualLayout>
              </c:layout>
              <c:spPr/>
              <c:txPr>
                <a:bodyPr/>
                <a:lstStyle/>
                <a:p>
                  <a:pPr>
                    <a:defRPr sz="1200" baseline="0"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All members</c:v>
                </c:pt>
                <c:pt idx="1">
                  <c:v>All adults, some children</c:v>
                </c:pt>
                <c:pt idx="2">
                  <c:v>All adults, no children</c:v>
                </c:pt>
                <c:pt idx="3">
                  <c:v>No adults, some children</c:v>
                </c:pt>
                <c:pt idx="4">
                  <c:v>Some adults</c:v>
                </c:pt>
                <c:pt idx="5">
                  <c:v>Childless EITC</c:v>
                </c:pt>
                <c:pt idx="6">
                  <c:v>Unmatched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24.4</c:v>
                </c:pt>
                <c:pt idx="1">
                  <c:v>2</c:v>
                </c:pt>
                <c:pt idx="2">
                  <c:v>4.5999999999999996</c:v>
                </c:pt>
                <c:pt idx="3">
                  <c:v>9.6</c:v>
                </c:pt>
                <c:pt idx="4">
                  <c:v>1.2</c:v>
                </c:pt>
                <c:pt idx="5">
                  <c:v>8.4</c:v>
                </c:pt>
                <c:pt idx="6">
                  <c:v>49.9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26329061808451"/>
          <c:y val="4.6195926898026637E-2"/>
          <c:w val="0.88861906466237173"/>
          <c:h val="0.8816458236838041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Evidence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77.3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Insufficient information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10.3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Some Evidence</c:v>
                </c:pt>
              </c:strCache>
            </c:strRef>
          </c:tx>
          <c:invertIfNegative val="0"/>
          <c:dLbls>
            <c:delete val="1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12.4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8239360"/>
        <c:axId val="28240896"/>
      </c:barChart>
      <c:catAx>
        <c:axId val="28239360"/>
        <c:scaling>
          <c:orientation val="minMax"/>
        </c:scaling>
        <c:delete val="1"/>
        <c:axPos val="b"/>
        <c:majorTickMark val="out"/>
        <c:minorTickMark val="none"/>
        <c:tickLblPos val="nextTo"/>
        <c:crossAx val="28240896"/>
        <c:crosses val="autoZero"/>
        <c:auto val="1"/>
        <c:lblAlgn val="ctr"/>
        <c:lblOffset val="100"/>
        <c:noMultiLvlLbl val="0"/>
      </c:catAx>
      <c:valAx>
        <c:axId val="2824089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2823936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7492232611548556"/>
          <c:y val="0.39981452318460192"/>
          <c:w val="0.24036007217847766"/>
          <c:h val="0.3590710848643919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Quality of Match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25"/>
          <c:dPt>
            <c:idx val="0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layout>
                <c:manualLayout>
                  <c:x val="0.12647322834645669"/>
                  <c:y val="-8.1335039392123228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All members</c:v>
                </c:pt>
                <c:pt idx="1">
                  <c:v>All adults, some children</c:v>
                </c:pt>
                <c:pt idx="2">
                  <c:v>All adults, no children</c:v>
                </c:pt>
                <c:pt idx="3">
                  <c:v>No adults, some children</c:v>
                </c:pt>
                <c:pt idx="4">
                  <c:v>Some adults</c:v>
                </c:pt>
                <c:pt idx="5">
                  <c:v>Childless EITC</c:v>
                </c:pt>
                <c:pt idx="6">
                  <c:v>Unmatched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24.4</c:v>
                </c:pt>
                <c:pt idx="1">
                  <c:v>2</c:v>
                </c:pt>
                <c:pt idx="2">
                  <c:v>4.5999999999999996</c:v>
                </c:pt>
                <c:pt idx="3">
                  <c:v>9.6</c:v>
                </c:pt>
                <c:pt idx="4">
                  <c:v>1.2</c:v>
                </c:pt>
                <c:pt idx="5">
                  <c:v>8.4</c:v>
                </c:pt>
                <c:pt idx="6">
                  <c:v>49.9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spPr>
    <a:ln>
      <a:solidFill>
        <a:schemeClr val="bg1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0.17647</cdr:x>
      <cdr:y>0.87037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1600" y="3581400"/>
          <a:ext cx="64008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2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5970D-4C40-4140-9B39-75063D0682B4}" type="datetimeFigureOut">
              <a:rPr lang="en-US" smtClean="0"/>
              <a:t>6/16/2015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E910A-F46C-479F-8163-F6333D2B9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62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B87BE-C057-4BD6-BEA7-2D5D034928C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896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76C79-8528-4CB4-92AB-5BEFD406888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034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B87BE-C057-4BD6-BEA7-2D5D034928C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365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7B87BE-C057-4BD6-BEA7-2D5D034928CE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94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713232" y="800101"/>
            <a:ext cx="7848600" cy="873919"/>
          </a:xfrm>
          <a:prstGeom prst="rect">
            <a:avLst/>
          </a:prstGeom>
        </p:spPr>
        <p:txBody>
          <a:bodyPr lIns="81637" tIns="40819" rIns="81637" bIns="40819" anchor="t"/>
          <a:lstStyle>
            <a:lvl1pPr algn="l">
              <a:lnSpc>
                <a:spcPts val="3571"/>
              </a:lnSpc>
              <a:defRPr lang="en-US" sz="3200" b="0" i="0" u="none" strike="noStrike" baseline="0" smtClean="0">
                <a:solidFill>
                  <a:srgbClr val="164A7D"/>
                </a:solidFill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b="0" dirty="0" smtClean="0">
                <a:latin typeface="Lato Heavy" pitchFamily="34" charset="0"/>
                <a:cs typeface="Lato Heavy" pitchFamily="34" charset="0"/>
              </a:rPr>
              <a:t>TITLE PLACED HERE WITH</a:t>
            </a:r>
            <a:br>
              <a:rPr lang="en-US" b="0" dirty="0" smtClean="0">
                <a:latin typeface="Lato Heavy" pitchFamily="34" charset="0"/>
                <a:cs typeface="Lato Heavy" pitchFamily="34" charset="0"/>
              </a:rPr>
            </a:br>
            <a:r>
              <a:rPr lang="en-US" b="0" dirty="0" smtClean="0">
                <a:latin typeface="Lato Heavy" pitchFamily="34" charset="0"/>
                <a:cs typeface="Lato Heavy" pitchFamily="34" charset="0"/>
              </a:rPr>
              <a:t>TWO LINES OF TEXT - 36pts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3232" y="1731169"/>
            <a:ext cx="7848600" cy="742950"/>
          </a:xfrm>
          <a:prstGeom prst="rect">
            <a:avLst/>
          </a:prstGeom>
        </p:spPr>
        <p:txBody>
          <a:bodyPr lIns="81637" tIns="40819" rIns="81637" bIns="40819">
            <a:normAutofit/>
          </a:bodyPr>
          <a:lstStyle>
            <a:lvl1pPr marL="0" indent="0" algn="l">
              <a:spcBef>
                <a:spcPts val="0"/>
              </a:spcBef>
              <a:buNone/>
              <a:defRPr lang="en-US" sz="2500" b="1" i="0" u="none" strike="noStrike" baseline="0" smtClean="0">
                <a:solidFill>
                  <a:srgbClr val="164A7D"/>
                </a:solidFill>
                <a:latin typeface="Lato" pitchFamily="34" charset="0"/>
              </a:defRPr>
            </a:lvl1pPr>
            <a:lvl2pPr marL="408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b="1" dirty="0" smtClean="0"/>
              <a:t>Subtitle Placement</a:t>
            </a:r>
            <a:br>
              <a:rPr lang="en-US" b="1" dirty="0" smtClean="0"/>
            </a:br>
            <a:r>
              <a:rPr lang="en-US" b="1" dirty="0" smtClean="0"/>
              <a:t>Second Line If Needed</a:t>
            </a:r>
            <a:endParaRPr lang="en-US" dirty="0"/>
          </a:p>
        </p:txBody>
      </p:sp>
      <p:sp>
        <p:nvSpPr>
          <p:cNvPr id="4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714376" y="2528886"/>
            <a:ext cx="7772400" cy="742950"/>
          </a:xfrm>
          <a:prstGeom prst="rect">
            <a:avLst/>
          </a:prstGeom>
        </p:spPr>
        <p:txBody>
          <a:bodyPr lIns="81637" tIns="40819" rIns="81637" bIns="40819"/>
          <a:lstStyle>
            <a:lvl1pPr marL="0" indent="0">
              <a:spcBef>
                <a:spcPts val="0"/>
              </a:spcBef>
              <a:buNone/>
              <a:defRPr lang="en-US" sz="1600" b="0" i="0" u="none" strike="noStrike" baseline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defRPr>
            </a:lvl1pPr>
            <a:lvl5pPr marL="0" indent="0">
              <a:buNone/>
              <a:defRPr/>
            </a:lvl5pPr>
          </a:lstStyle>
          <a:p>
            <a:r>
              <a:rPr lang="en-US" dirty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rPr>
              <a:t>Month 00, 2014</a:t>
            </a:r>
            <a:br>
              <a:rPr lang="en-US" dirty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rPr>
            </a:br>
            <a:r>
              <a:rPr lang="en-US" dirty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rPr>
              <a:t>Presenter’s Full Name</a:t>
            </a:r>
            <a:br>
              <a:rPr lang="en-US" dirty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rPr>
            </a:br>
            <a:r>
              <a:rPr lang="en-US" dirty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rPr>
              <a:t>Meeting Title</a:t>
            </a:r>
            <a:endParaRPr lang="en-US" dirty="0">
              <a:solidFill>
                <a:srgbClr val="008BB1"/>
              </a:solidFill>
              <a:latin typeface="Lato Medium" pitchFamily="34" charset="0"/>
              <a:cs typeface="Lato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294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 lIns="81637" tIns="40819" rIns="81637" bIns="40819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9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713232" y="1035559"/>
            <a:ext cx="7772400" cy="466344"/>
          </a:xfrm>
          <a:prstGeom prst="rect">
            <a:avLst/>
          </a:prstGeom>
        </p:spPr>
        <p:txBody>
          <a:bodyPr lIns="81637" tIns="40819" rIns="81637" bIns="40819" anchor="t"/>
          <a:lstStyle>
            <a:lvl1pPr algn="l">
              <a:lnSpc>
                <a:spcPts val="3571"/>
              </a:lnSpc>
              <a:defRPr lang="en-US" sz="3200" b="0" i="0" u="none" strike="noStrike" baseline="0" smtClean="0">
                <a:solidFill>
                  <a:srgbClr val="164A7D"/>
                </a:solidFill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b="0" dirty="0" smtClean="0"/>
              <a:t>THANK YOU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3232" y="1600200"/>
            <a:ext cx="7772400" cy="432054"/>
          </a:xfrm>
          <a:prstGeom prst="rect">
            <a:avLst/>
          </a:prstGeom>
        </p:spPr>
        <p:txBody>
          <a:bodyPr lIns="81637" tIns="40819" rIns="81637" bIns="40819">
            <a:normAutofit/>
          </a:bodyPr>
          <a:lstStyle>
            <a:lvl1pPr marL="0" indent="0" algn="l">
              <a:spcBef>
                <a:spcPts val="0"/>
              </a:spcBef>
              <a:buNone/>
              <a:defRPr lang="en-US" sz="2500" b="1" i="0" u="none" strike="noStrike" baseline="0" smtClean="0">
                <a:solidFill>
                  <a:srgbClr val="164A7D"/>
                </a:solidFill>
                <a:latin typeface="Lato" pitchFamily="34" charset="0"/>
              </a:defRPr>
            </a:lvl1pPr>
            <a:lvl2pPr marL="408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indent="0">
              <a:buNone/>
            </a:pPr>
            <a:r>
              <a:rPr lang="en-US" sz="2500" b="1" dirty="0" smtClean="0">
                <a:latin typeface="Lato" pitchFamily="34" charset="0"/>
              </a:rPr>
              <a:t>For more information please contact:</a:t>
            </a:r>
            <a:endParaRPr lang="en-US" sz="2500" b="1" dirty="0">
              <a:latin typeface="Lato" pitchFamily="34" charset="0"/>
            </a:endParaRPr>
          </a:p>
        </p:txBody>
      </p:sp>
      <p:sp>
        <p:nvSpPr>
          <p:cNvPr id="4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714376" y="2157414"/>
            <a:ext cx="7772400" cy="569214"/>
          </a:xfrm>
          <a:prstGeom prst="rect">
            <a:avLst/>
          </a:prstGeom>
        </p:spPr>
        <p:txBody>
          <a:bodyPr lIns="81637" tIns="40819" rIns="81637" bIns="40819"/>
          <a:lstStyle>
            <a:lvl1pPr marL="0" indent="0">
              <a:spcBef>
                <a:spcPts val="0"/>
              </a:spcBef>
              <a:buNone/>
              <a:defRPr lang="en-US" sz="1600" b="0" i="0" u="none" strike="noStrike" baseline="0" smtClean="0">
                <a:solidFill>
                  <a:srgbClr val="164A7D"/>
                </a:solidFill>
                <a:latin typeface="Lato Medium" pitchFamily="34" charset="0"/>
                <a:cs typeface="Lato Medium" pitchFamily="34" charset="0"/>
              </a:defRPr>
            </a:lvl1pPr>
            <a:lvl5pPr marL="0" indent="0">
              <a:buNone/>
              <a:defRPr/>
            </a:lvl5pPr>
          </a:lstStyle>
          <a:p>
            <a:r>
              <a:rPr lang="en-US" dirty="0" smtClean="0"/>
              <a:t>Presenter’s Full Name</a:t>
            </a:r>
            <a:br>
              <a:rPr lang="en-US" dirty="0" smtClean="0"/>
            </a:br>
            <a:r>
              <a:rPr lang="en-US" dirty="0" smtClean="0"/>
              <a:t>Email Address</a:t>
            </a:r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713232" y="2810497"/>
            <a:ext cx="7772400" cy="500634"/>
          </a:xfrm>
          <a:prstGeom prst="rect">
            <a:avLst/>
          </a:prstGeom>
        </p:spPr>
        <p:txBody>
          <a:bodyPr lIns="81637" tIns="40819" rIns="81637" bIns="40819"/>
          <a:lstStyle>
            <a:lvl1pPr marL="0" indent="0">
              <a:spcBef>
                <a:spcPts val="0"/>
              </a:spcBef>
              <a:buNone/>
              <a:defRPr lang="en-US" sz="1600" b="0" i="0" u="none" strike="noStrike" baseline="0" smtClean="0">
                <a:solidFill>
                  <a:srgbClr val="008BB1"/>
                </a:solidFill>
                <a:latin typeface="Lato Medium" pitchFamily="34" charset="0"/>
                <a:cs typeface="Lato Medium" pitchFamily="34" charset="0"/>
              </a:defRPr>
            </a:lvl1pPr>
            <a:lvl5pPr marL="0" indent="0">
              <a:buNone/>
              <a:defRPr/>
            </a:lvl5pPr>
          </a:lstStyle>
          <a:p>
            <a:r>
              <a:rPr lang="en-US" dirty="0" smtClean="0"/>
              <a:t>View many studies on tax expenditures at</a:t>
            </a:r>
            <a:br>
              <a:rPr lang="en-US" dirty="0" smtClean="0"/>
            </a:br>
            <a:r>
              <a:rPr lang="en-US" dirty="0" smtClean="0"/>
              <a:t>www.taxpolicycenter.org</a:t>
            </a:r>
          </a:p>
        </p:txBody>
      </p:sp>
    </p:spTree>
    <p:extLst>
      <p:ext uri="{BB962C8B-B14F-4D97-AF65-F5344CB8AC3E}">
        <p14:creationId xmlns:p14="http://schemas.microsoft.com/office/powerpoint/2010/main" val="3505487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: Title &amp;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FFFFFF"/>
                </a:solidFill>
                <a:cs typeface="Times New Roman" pitchFamily="18" charset="0"/>
              </a:rPr>
              <a:t>www.taxpolicycenter.org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FFFFFF"/>
                </a:solidFill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FFFF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147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Bullete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1028700"/>
            <a:ext cx="7787640" cy="3657600"/>
          </a:xfrm>
          <a:prstGeom prst="rect">
            <a:avLst/>
          </a:prstGeom>
        </p:spPr>
        <p:txBody>
          <a:bodyPr lIns="81637" tIns="40819" rIns="81637" bIns="40819">
            <a:noAutofit/>
          </a:bodyPr>
          <a:lstStyle>
            <a:lvl1pPr marL="260785" indent="-260785">
              <a:spcBef>
                <a:spcPts val="535"/>
              </a:spcBef>
              <a:spcAft>
                <a:spcPts val="0"/>
              </a:spcAft>
              <a:buClr>
                <a:srgbClr val="50B3CF"/>
              </a:buClr>
              <a:buFont typeface="Symbol" pitchFamily="18" charset="2"/>
              <a:buChar char="·"/>
              <a:defRPr lang="pt-BR" sz="2500" b="0" i="0" u="none" strike="noStrike" baseline="0" smtClean="0">
                <a:solidFill>
                  <a:srgbClr val="231F20"/>
                </a:solidFill>
                <a:latin typeface="Lato" pitchFamily="34" charset="0"/>
              </a:defRPr>
            </a:lvl1pPr>
          </a:lstStyle>
          <a:p>
            <a:pPr>
              <a:buFont typeface="Symbol" pitchFamily="18" charset="2"/>
              <a:buChar char="·"/>
            </a:pPr>
            <a:r>
              <a:rPr lang="en-US" dirty="0" smtClean="0">
                <a:latin typeface="Lato" pitchFamily="34" charset="0"/>
              </a:rPr>
              <a:t>One column bulleted list. Font size is 28 pts.</a:t>
            </a:r>
            <a:endParaRPr lang="en-US" dirty="0">
              <a:latin typeface="Lato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57150"/>
            <a:ext cx="8229600" cy="617220"/>
          </a:xfrm>
          <a:prstGeom prst="rect">
            <a:avLst/>
          </a:prstGeom>
        </p:spPr>
        <p:txBody>
          <a:bodyPr lIns="81637" tIns="40819" rIns="81637" bIns="40819" anchor="ctr">
            <a:normAutofit/>
          </a:bodyPr>
          <a:lstStyle>
            <a:lvl1pPr algn="l">
              <a:defRPr lang="en-US" sz="2500" b="1" i="0" u="none" strike="noStrike" baseline="0" smtClean="0"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dirty="0" smtClean="0"/>
              <a:t>Slide Title - Font Size 28pts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002060"/>
                </a:solidFill>
                <a:latin typeface="Lato" pitchFamily="34" charset="0"/>
                <a:cs typeface="Times New Roman" pitchFamily="18" charset="0"/>
              </a:rPr>
              <a:t>www.taxpolicycenter.org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002060"/>
                </a:solidFill>
                <a:latin typeface="Lato" pitchFamily="34" charset="0"/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002060"/>
              </a:solidFill>
              <a:latin typeface="Lato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031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Hierarch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54864"/>
            <a:ext cx="8229600" cy="617220"/>
          </a:xfrm>
          <a:prstGeom prst="rect">
            <a:avLst/>
          </a:prstGeom>
        </p:spPr>
        <p:txBody>
          <a:bodyPr lIns="81637" tIns="40819" rIns="81637" bIns="40819" anchor="ctr">
            <a:normAutofit/>
          </a:bodyPr>
          <a:lstStyle>
            <a:lvl1pPr algn="l">
              <a:defRPr lang="en-US" sz="2500" b="1" i="0" u="none" strike="noStrike" baseline="0" smtClean="0"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dirty="0" smtClean="0"/>
              <a:t>Slide Title - Font Size 28pts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002060"/>
                </a:solidFill>
                <a:latin typeface="Lato" pitchFamily="34" charset="0"/>
                <a:cs typeface="Times New Roman" pitchFamily="18" charset="0"/>
              </a:rPr>
              <a:t>www.taxpolicycenter.org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002060"/>
                </a:solidFill>
                <a:latin typeface="Lato" pitchFamily="34" charset="0"/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002060"/>
              </a:solidFill>
              <a:latin typeface="Lato" pitchFamily="34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028700"/>
            <a:ext cx="7863840" cy="3771900"/>
          </a:xfrm>
          <a:prstGeom prst="rect">
            <a:avLst/>
          </a:prstGeom>
        </p:spPr>
        <p:txBody>
          <a:bodyPr lIns="81637" tIns="40819" rIns="81637" bIns="40819"/>
          <a:lstStyle>
            <a:lvl1pPr marL="0" indent="-261239">
              <a:spcBef>
                <a:spcPts val="1607"/>
              </a:spcBef>
              <a:buClr>
                <a:srgbClr val="50B3CE"/>
              </a:buClr>
              <a:buFont typeface="Symbol" pitchFamily="18" charset="2"/>
              <a:buChar char="·"/>
              <a:defRPr sz="2500">
                <a:solidFill>
                  <a:srgbClr val="231F20"/>
                </a:solidFill>
                <a:latin typeface="Lato" pitchFamily="34" charset="0"/>
              </a:defRPr>
            </a:lvl1pPr>
            <a:lvl2pPr marL="612277" marR="0" indent="-204092" algn="l" defTabSz="816369" rtl="0" eaLnBrk="1" fontAlgn="auto" latinLnBrk="0" hangingPunct="1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55B3CE"/>
              </a:buClr>
              <a:buSzTx/>
              <a:buFont typeface="Lato" pitchFamily="34" charset="0"/>
              <a:buChar char="-"/>
              <a:tabLst/>
              <a:defRPr sz="2500">
                <a:solidFill>
                  <a:srgbClr val="231F20"/>
                </a:solidFill>
                <a:latin typeface="Lato" pitchFamily="34" charset="0"/>
              </a:defRPr>
            </a:lvl2pPr>
            <a:lvl3pPr marL="1074320" marR="0" indent="-257950" algn="l" defTabSz="816369" rtl="0" eaLnBrk="1" fontAlgn="auto" latinLnBrk="0" hangingPunct="1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55B3CE"/>
              </a:buClr>
              <a:buSzTx/>
              <a:buFont typeface="Wingdings" pitchFamily="2" charset="2"/>
              <a:buChar char=""/>
              <a:tabLst/>
              <a:defRPr sz="2500">
                <a:solidFill>
                  <a:srgbClr val="231F20"/>
                </a:solidFill>
                <a:latin typeface="Lato" pitchFamily="34" charset="0"/>
              </a:defRPr>
            </a:lvl3pPr>
            <a:lvl5pPr marL="0" indent="0">
              <a:buNone/>
              <a:defRPr/>
            </a:lvl5pPr>
          </a:lstStyle>
          <a:p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Bullet hierarchy. Font size is 28 pts.</a:t>
            </a:r>
          </a:p>
          <a:p>
            <a:pPr lvl="1"/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Claritas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est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etiam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processus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dynamicus</a:t>
            </a:r>
            <a:endParaRPr lang="en-US" dirty="0" smtClean="0">
              <a:solidFill>
                <a:srgbClr val="231F20"/>
              </a:solidFill>
              <a:latin typeface="Lato" pitchFamily="34" charset="0"/>
            </a:endParaRPr>
          </a:p>
          <a:p>
            <a:pPr marL="1074320" lvl="2" indent="-257950">
              <a:buClr>
                <a:srgbClr val="55B3CE"/>
              </a:buClr>
              <a:buFont typeface="Wingdings" pitchFamily="2" charset="2"/>
              <a:buChar char=""/>
            </a:pP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Nibh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euismod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tincidunt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ut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laoreet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25 pts.</a:t>
            </a:r>
          </a:p>
          <a:p>
            <a:r>
              <a:rPr lang="pt-BR" dirty="0" smtClean="0">
                <a:solidFill>
                  <a:srgbClr val="231F20"/>
                </a:solidFill>
                <a:latin typeface="Lato" pitchFamily="34" charset="0"/>
              </a:rPr>
              <a:t>Lorem ipsum dolor sit amet adiapisa putamus</a:t>
            </a:r>
          </a:p>
          <a:p>
            <a:pPr lvl="1"/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Me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lius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quod ii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legunt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saepius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dynamicus</a:t>
            </a:r>
            <a:endParaRPr lang="en-US" dirty="0" smtClean="0">
              <a:solidFill>
                <a:srgbClr val="231F20"/>
              </a:solidFill>
              <a:latin typeface="Lato" pitchFamily="34" charset="0"/>
            </a:endParaRPr>
          </a:p>
          <a:p>
            <a:pPr lvl="2"/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Nibh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euismod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tincidunt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ut</a:t>
            </a:r>
            <a:r>
              <a:rPr lang="en-US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sz="2500" dirty="0" err="1" smtClean="0">
                <a:solidFill>
                  <a:srgbClr val="231F20"/>
                </a:solidFill>
                <a:latin typeface="Lato" pitchFamily="34" charset="0"/>
              </a:rPr>
              <a:t>laoreet</a:t>
            </a:r>
            <a:endParaRPr lang="en-US" sz="2500" dirty="0" smtClean="0">
              <a:solidFill>
                <a:srgbClr val="231F20"/>
              </a:solidFill>
              <a:latin typeface="Lato" pitchFamily="34" charset="0"/>
            </a:endParaRPr>
          </a:p>
          <a:p>
            <a:r>
              <a:rPr lang="fr-FR" dirty="0" err="1" smtClean="0">
                <a:solidFill>
                  <a:srgbClr val="231F20"/>
                </a:solidFill>
                <a:latin typeface="Lato" pitchFamily="34" charset="0"/>
              </a:rPr>
              <a:t>Suscipit</a:t>
            </a:r>
            <a:r>
              <a:rPr lang="fr-FR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dirty="0" err="1" smtClean="0">
                <a:solidFill>
                  <a:srgbClr val="231F20"/>
                </a:solidFill>
                <a:latin typeface="Lato" pitchFamily="34" charset="0"/>
              </a:rPr>
              <a:t>lobortis</a:t>
            </a:r>
            <a:r>
              <a:rPr lang="fr-FR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dirty="0" err="1" smtClean="0">
                <a:solidFill>
                  <a:srgbClr val="231F20"/>
                </a:solidFill>
                <a:latin typeface="Lato" pitchFamily="34" charset="0"/>
              </a:rPr>
              <a:t>nisl</a:t>
            </a:r>
            <a:r>
              <a:rPr lang="fr-FR" dirty="0" smtClean="0">
                <a:solidFill>
                  <a:srgbClr val="231F20"/>
                </a:solidFill>
                <a:latin typeface="Lato" pitchFamily="34" charset="0"/>
              </a:rPr>
              <a:t> ut </a:t>
            </a:r>
            <a:r>
              <a:rPr lang="fr-FR" dirty="0" err="1" smtClean="0">
                <a:solidFill>
                  <a:srgbClr val="231F20"/>
                </a:solidFill>
                <a:latin typeface="Lato" pitchFamily="34" charset="0"/>
              </a:rPr>
              <a:t>aliquip</a:t>
            </a:r>
            <a:r>
              <a:rPr lang="fr-FR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dirty="0" err="1" smtClean="0">
                <a:solidFill>
                  <a:srgbClr val="231F20"/>
                </a:solidFill>
                <a:latin typeface="Lato" pitchFamily="34" charset="0"/>
              </a:rPr>
              <a:t>commodo</a:t>
            </a:r>
            <a:endParaRPr lang="fr-FR" dirty="0" smtClean="0">
              <a:solidFill>
                <a:srgbClr val="231F20"/>
              </a:solidFill>
              <a:latin typeface="Lato" pitchFamily="34" charset="0"/>
            </a:endParaRPr>
          </a:p>
          <a:p>
            <a:pPr lvl="1"/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Investigationes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demonstraverunt</a:t>
            </a:r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en-US" dirty="0" err="1" smtClean="0">
                <a:solidFill>
                  <a:srgbClr val="231F20"/>
                </a:solidFill>
                <a:latin typeface="Lato" pitchFamily="34" charset="0"/>
              </a:rPr>
              <a:t>lectores</a:t>
            </a:r>
            <a:endParaRPr lang="en-US" dirty="0" smtClean="0">
              <a:solidFill>
                <a:srgbClr val="231F20"/>
              </a:solidFill>
              <a:latin typeface="Lato" pitchFamily="34" charset="0"/>
            </a:endParaRPr>
          </a:p>
          <a:p>
            <a:pPr lvl="2"/>
            <a:r>
              <a:rPr lang="fr-FR" sz="2500" dirty="0" err="1" smtClean="0">
                <a:solidFill>
                  <a:srgbClr val="231F20"/>
                </a:solidFill>
                <a:latin typeface="Lato" pitchFamily="34" charset="0"/>
              </a:rPr>
              <a:t>Suscipit</a:t>
            </a:r>
            <a:r>
              <a:rPr lang="fr-FR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sz="2500" dirty="0" err="1" smtClean="0">
                <a:solidFill>
                  <a:srgbClr val="231F20"/>
                </a:solidFill>
                <a:latin typeface="Lato" pitchFamily="34" charset="0"/>
              </a:rPr>
              <a:t>lobortis</a:t>
            </a:r>
            <a:r>
              <a:rPr lang="fr-FR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sz="2500" dirty="0" err="1" smtClean="0">
                <a:solidFill>
                  <a:srgbClr val="231F20"/>
                </a:solidFill>
                <a:latin typeface="Lato" pitchFamily="34" charset="0"/>
              </a:rPr>
              <a:t>nislut</a:t>
            </a:r>
            <a:r>
              <a:rPr lang="fr-FR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sz="2500" dirty="0" err="1" smtClean="0">
                <a:solidFill>
                  <a:srgbClr val="231F20"/>
                </a:solidFill>
                <a:latin typeface="Lato" pitchFamily="34" charset="0"/>
              </a:rPr>
              <a:t>aliquip</a:t>
            </a:r>
            <a:r>
              <a:rPr lang="fr-FR" sz="2500" dirty="0" smtClean="0">
                <a:solidFill>
                  <a:srgbClr val="231F20"/>
                </a:solidFill>
                <a:latin typeface="Lato" pitchFamily="34" charset="0"/>
              </a:rPr>
              <a:t> </a:t>
            </a:r>
            <a:r>
              <a:rPr lang="fr-FR" sz="2500" dirty="0" err="1" smtClean="0">
                <a:solidFill>
                  <a:srgbClr val="231F20"/>
                </a:solidFill>
                <a:latin typeface="Lato" pitchFamily="34" charset="0"/>
              </a:rPr>
              <a:t>comodo</a:t>
            </a:r>
            <a:endParaRPr lang="en-US" sz="2500" dirty="0" smtClean="0">
              <a:solidFill>
                <a:srgbClr val="231F20"/>
              </a:solidFill>
              <a:latin typeface="Lato" pitchFamily="34" charset="0"/>
            </a:endParaRPr>
          </a:p>
          <a:p>
            <a:pPr lvl="2"/>
            <a:endParaRPr lang="en-US" dirty="0" smtClean="0">
              <a:latin typeface="Lato" pitchFamily="34" charset="0"/>
            </a:endParaRP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0302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029200" y="1028700"/>
            <a:ext cx="3657600" cy="3657600"/>
          </a:xfrm>
          <a:prstGeom prst="rect">
            <a:avLst/>
          </a:prstGeom>
        </p:spPr>
        <p:txBody>
          <a:bodyPr lIns="81637" tIns="40819" rIns="81637" bIns="40819">
            <a:noAutofit/>
          </a:bodyPr>
          <a:lstStyle>
            <a:lvl1pPr marL="0" indent="0">
              <a:spcBef>
                <a:spcPts val="1607"/>
              </a:spcBef>
              <a:spcAft>
                <a:spcPts val="0"/>
              </a:spcAft>
              <a:buClr>
                <a:srgbClr val="50B3CF"/>
              </a:buClr>
              <a:buFont typeface="Symbol" pitchFamily="18" charset="2"/>
              <a:buChar char="·"/>
              <a:tabLst>
                <a:tab pos="306139" algn="l"/>
              </a:tabLst>
              <a:defRPr lang="en-US" sz="2500" b="0" i="0" u="none" strike="noStrike" kern="1200" baseline="0" dirty="0" smtClean="0">
                <a:solidFill>
                  <a:srgbClr val="231F20"/>
                </a:solidFill>
                <a:latin typeface="Lato" pitchFamily="34" charset="0"/>
                <a:ea typeface="+mn-ea"/>
                <a:cs typeface="+mn-cs"/>
              </a:defRPr>
            </a:lvl1pPr>
          </a:lstStyle>
          <a:p>
            <a:r>
              <a:rPr lang="en-US" sz="2500" b="0" i="0" u="none" strike="noStrike" baseline="0" dirty="0" smtClean="0">
                <a:solidFill>
                  <a:srgbClr val="FFFFFF"/>
                </a:solidFill>
                <a:latin typeface="Lato-Regular"/>
              </a:rPr>
              <a:t> </a:t>
            </a:r>
            <a:r>
              <a:rPr lang="en-US" dirty="0" smtClean="0">
                <a:latin typeface="Lato" pitchFamily="34" charset="0"/>
              </a:rPr>
              <a:t>Two column slide, font size is 28 pts.</a:t>
            </a:r>
            <a:endParaRPr lang="en-US" dirty="0">
              <a:latin typeface="Lato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57150"/>
            <a:ext cx="8229600" cy="617220"/>
          </a:xfrm>
          <a:prstGeom prst="rect">
            <a:avLst/>
          </a:prstGeom>
        </p:spPr>
        <p:txBody>
          <a:bodyPr lIns="81637" tIns="40819" rIns="81637" bIns="40819" anchor="ctr">
            <a:normAutofit/>
          </a:bodyPr>
          <a:lstStyle>
            <a:lvl1pPr algn="l">
              <a:defRPr lang="en-US" sz="2500" b="1" i="0" u="none" strike="noStrike" baseline="0" smtClean="0"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dirty="0" smtClean="0"/>
              <a:t>Slide Title - Font Size 28pts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002060"/>
                </a:solidFill>
                <a:latin typeface="Lato" pitchFamily="34" charset="0"/>
                <a:cs typeface="Times New Roman" pitchFamily="18" charset="0"/>
              </a:rPr>
              <a:t>www.taxpolicycenter.org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002060"/>
                </a:solidFill>
                <a:latin typeface="Lato" pitchFamily="34" charset="0"/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002060"/>
              </a:solidFill>
              <a:latin typeface="Lato" pitchFamily="34" charset="0"/>
              <a:cs typeface="Times New Roman" pitchFamily="18" charset="0"/>
            </a:endParaRP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85800" y="1028700"/>
            <a:ext cx="3657600" cy="3657600"/>
          </a:xfrm>
          <a:prstGeom prst="rect">
            <a:avLst/>
          </a:prstGeom>
        </p:spPr>
        <p:txBody>
          <a:bodyPr lIns="81637" tIns="40819" rIns="81637" bIns="40819">
            <a:noAutofit/>
          </a:bodyPr>
          <a:lstStyle>
            <a:lvl1pPr marL="0" indent="0">
              <a:spcBef>
                <a:spcPts val="1607"/>
              </a:spcBef>
              <a:spcAft>
                <a:spcPts val="0"/>
              </a:spcAft>
              <a:buClr>
                <a:srgbClr val="50B3CF"/>
              </a:buClr>
              <a:buFont typeface="Symbol" pitchFamily="18" charset="2"/>
              <a:buChar char="·"/>
              <a:tabLst>
                <a:tab pos="306139" algn="l"/>
              </a:tabLst>
              <a:defRPr lang="en-US" sz="2500" b="0" i="0" u="none" strike="noStrike" kern="1200" baseline="0" dirty="0" smtClean="0">
                <a:solidFill>
                  <a:srgbClr val="231F20"/>
                </a:solidFill>
                <a:latin typeface="Lato" pitchFamily="34" charset="0"/>
                <a:ea typeface="+mn-ea"/>
                <a:cs typeface="+mn-cs"/>
              </a:defRPr>
            </a:lvl1pPr>
          </a:lstStyle>
          <a:p>
            <a:r>
              <a:rPr lang="en-US" sz="2500" b="0" i="0" u="none" strike="noStrike" baseline="0" dirty="0" smtClean="0">
                <a:solidFill>
                  <a:srgbClr val="FFFFFF"/>
                </a:solidFill>
                <a:latin typeface="Lato-Regular"/>
              </a:rPr>
              <a:t> </a:t>
            </a:r>
            <a:r>
              <a:rPr lang="en-US" dirty="0" smtClean="0">
                <a:latin typeface="Lato" pitchFamily="34" charset="0"/>
              </a:rPr>
              <a:t>Two column slide, font size is 28 pts.</a:t>
            </a:r>
            <a:endParaRPr lang="en-US" dirty="0">
              <a:latin typeface="Lat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009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57150"/>
            <a:ext cx="8229600" cy="617220"/>
          </a:xfrm>
          <a:prstGeom prst="rect">
            <a:avLst/>
          </a:prstGeom>
        </p:spPr>
        <p:txBody>
          <a:bodyPr lIns="81637" tIns="40819" rIns="81637" bIns="40819" anchor="ctr">
            <a:normAutofit/>
          </a:bodyPr>
          <a:lstStyle>
            <a:lvl1pPr algn="l">
              <a:defRPr lang="en-US" sz="2500" b="1" i="0" u="none" strike="noStrike" baseline="0" smtClean="0"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b="0" dirty="0" smtClean="0">
                <a:solidFill>
                  <a:srgbClr val="164A7D"/>
                </a:solidFill>
              </a:rPr>
              <a:t>Slide Title - Font Size 28pts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164A7D"/>
                </a:solidFill>
                <a:latin typeface="Lato" pitchFamily="34" charset="0"/>
                <a:cs typeface="Times New Roman" pitchFamily="18" charset="0"/>
              </a:rPr>
              <a:t>www.taxpolicycenter.org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164A7D"/>
                </a:solidFill>
                <a:latin typeface="Lato" pitchFamily="34" charset="0"/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164A7D"/>
              </a:solidFill>
              <a:latin typeface="Lato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362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Pale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57150"/>
            <a:ext cx="8229600" cy="617220"/>
          </a:xfrm>
          <a:prstGeom prst="rect">
            <a:avLst/>
          </a:prstGeom>
        </p:spPr>
        <p:txBody>
          <a:bodyPr lIns="81637" tIns="40819" rIns="81637" bIns="40819" anchor="ctr">
            <a:normAutofit/>
          </a:bodyPr>
          <a:lstStyle>
            <a:lvl1pPr algn="l">
              <a:defRPr lang="en-US" sz="2500" b="1" i="0" u="none" strike="noStrike" baseline="0" smtClean="0">
                <a:latin typeface="Lato Heavy" pitchFamily="34" charset="0"/>
                <a:cs typeface="Lato Heavy" pitchFamily="34" charset="0"/>
              </a:defRPr>
            </a:lvl1pPr>
          </a:lstStyle>
          <a:p>
            <a:r>
              <a:rPr lang="en-US" b="0" dirty="0" smtClean="0">
                <a:solidFill>
                  <a:srgbClr val="164A7D"/>
                </a:solidFill>
              </a:rPr>
              <a:t>Slide Title - Font Size 28pts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164A7D"/>
                </a:solidFill>
                <a:latin typeface="Lato" pitchFamily="34" charset="0"/>
                <a:cs typeface="Times New Roman" pitchFamily="18" charset="0"/>
              </a:rPr>
              <a:t>www.taxpolicycenter.org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164A7D"/>
                </a:solidFill>
                <a:latin typeface="Lato" pitchFamily="34" charset="0"/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164A7D"/>
              </a:solidFill>
              <a:latin typeface="Lato" pitchFamily="34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28664" y="3714750"/>
            <a:ext cx="7772400" cy="571500"/>
          </a:xfrm>
          <a:prstGeom prst="rect">
            <a:avLst/>
          </a:prstGeom>
        </p:spPr>
        <p:txBody>
          <a:bodyPr lIns="81637" tIns="40819" rIns="81637" bIns="40819">
            <a:normAutofit/>
          </a:bodyPr>
          <a:lstStyle>
            <a:lvl1pPr marL="0" indent="0" algn="l">
              <a:spcBef>
                <a:spcPts val="0"/>
              </a:spcBef>
              <a:buNone/>
              <a:defRPr lang="en-US" sz="1600" b="0" i="0" u="none" strike="noStrike" baseline="0" smtClean="0">
                <a:latin typeface="Lato Medium" pitchFamily="34" charset="0"/>
                <a:cs typeface="Lato Medium" pitchFamily="34" charset="0"/>
              </a:defRPr>
            </a:lvl1pPr>
            <a:lvl2pPr marL="408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>
                <a:solidFill>
                  <a:srgbClr val="231F20"/>
                </a:solidFill>
                <a:latin typeface="Lato" pitchFamily="34" charset="0"/>
              </a:rPr>
              <a:t>Color palette for graphics / charts / tables</a:t>
            </a:r>
            <a:endParaRPr lang="en-US" dirty="0">
              <a:solidFill>
                <a:srgbClr val="231F20"/>
              </a:solidFill>
              <a:latin typeface="Lato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329623" y="1629346"/>
            <a:ext cx="1161288" cy="870966"/>
          </a:xfrm>
          <a:prstGeom prst="rect">
            <a:avLst/>
          </a:prstGeom>
          <a:solidFill>
            <a:srgbClr val="008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3843342" y="1629346"/>
            <a:ext cx="1161288" cy="870966"/>
          </a:xfrm>
          <a:prstGeom prst="rect">
            <a:avLst/>
          </a:prstGeom>
          <a:solidFill>
            <a:srgbClr val="55B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5367342" y="1629344"/>
            <a:ext cx="1161288" cy="870966"/>
          </a:xfrm>
          <a:prstGeom prst="rect">
            <a:avLst/>
          </a:prstGeom>
          <a:solidFill>
            <a:srgbClr val="A0D1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886578" y="1629913"/>
            <a:ext cx="1161288" cy="870966"/>
          </a:xfrm>
          <a:prstGeom prst="rect">
            <a:avLst/>
          </a:prstGeom>
          <a:solidFill>
            <a:srgbClr val="CDE6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809630" y="1629346"/>
            <a:ext cx="1161288" cy="870966"/>
          </a:xfrm>
          <a:prstGeom prst="rect">
            <a:avLst/>
          </a:prstGeom>
          <a:solidFill>
            <a:srgbClr val="144A7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2329623" y="2686050"/>
            <a:ext cx="1161288" cy="870966"/>
          </a:xfrm>
          <a:prstGeom prst="rect">
            <a:avLst/>
          </a:prstGeom>
          <a:solidFill>
            <a:srgbClr val="ED95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3843342" y="2686050"/>
            <a:ext cx="1161288" cy="870966"/>
          </a:xfrm>
          <a:prstGeom prst="rect">
            <a:avLst/>
          </a:prstGeom>
          <a:solidFill>
            <a:srgbClr val="B3D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5367342" y="2686049"/>
            <a:ext cx="1161288" cy="870966"/>
          </a:xfrm>
          <a:prstGeom prst="rect">
            <a:avLst/>
          </a:prstGeom>
          <a:solidFill>
            <a:srgbClr val="FFE7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6886578" y="2686618"/>
            <a:ext cx="1161288" cy="870966"/>
          </a:xfrm>
          <a:prstGeom prst="rect">
            <a:avLst/>
          </a:prstGeom>
          <a:solidFill>
            <a:schemeClr val="bg1"/>
          </a:solidFill>
          <a:ln w="9525">
            <a:solidFill>
              <a:srgbClr val="BCBD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 userDrawn="1"/>
        </p:nvSpPr>
        <p:spPr>
          <a:xfrm>
            <a:off x="809630" y="2686050"/>
            <a:ext cx="1161288" cy="870966"/>
          </a:xfrm>
          <a:prstGeom prst="rect">
            <a:avLst/>
          </a:prstGeom>
          <a:solidFill>
            <a:srgbClr val="AD2C4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67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228600" y="4800600"/>
            <a:ext cx="34290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defTabSz="816369"/>
            <a:r>
              <a:rPr lang="en-US" sz="1100" dirty="0">
                <a:solidFill>
                  <a:srgbClr val="164A7D"/>
                </a:solidFill>
                <a:latin typeface="Lato" pitchFamily="34" charset="0"/>
                <a:cs typeface="Times New Roman" pitchFamily="18" charset="0"/>
              </a:rPr>
              <a:t>www.taxpolicycenter.org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239000" y="4800600"/>
            <a:ext cx="1676400" cy="251712"/>
          </a:xfrm>
          <a:prstGeom prst="rect">
            <a:avLst/>
          </a:prstGeom>
          <a:noFill/>
        </p:spPr>
        <p:txBody>
          <a:bodyPr wrap="square" lIns="81637" tIns="40819" rIns="81637" bIns="40819" rtlCol="0">
            <a:spAutoFit/>
          </a:bodyPr>
          <a:lstStyle/>
          <a:p>
            <a:pPr algn="r" defTabSz="816369"/>
            <a:fld id="{8D901C42-F440-4240-9952-912188908418}" type="slidenum">
              <a:rPr lang="en-US" sz="1100">
                <a:solidFill>
                  <a:srgbClr val="164A7D"/>
                </a:solidFill>
                <a:latin typeface="Lato" pitchFamily="34" charset="0"/>
                <a:cs typeface="Times New Roman" pitchFamily="18" charset="0"/>
              </a:rPr>
              <a:pPr algn="r" defTabSz="816369"/>
              <a:t>‹#›</a:t>
            </a:fld>
            <a:endParaRPr lang="en-US" sz="1100" dirty="0">
              <a:solidFill>
                <a:srgbClr val="164A7D"/>
              </a:solidFill>
              <a:latin typeface="Lato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446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342900"/>
          </a:xfrm>
          <a:prstGeom prst="rect">
            <a:avLst/>
          </a:prstGeom>
          <a:solidFill>
            <a:srgbClr val="55B3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637" tIns="40819" rIns="81637" bIns="40819" rtlCol="0" anchor="ctr"/>
          <a:lstStyle/>
          <a:p>
            <a:pPr algn="ctr" defTabSz="816369"/>
            <a:endParaRPr lang="en-US" sz="1600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369"/>
            <a:r>
              <a:rPr lang="en-US" smtClean="0">
                <a:solidFill>
                  <a:srgbClr val="FFFFFF">
                    <a:tint val="75000"/>
                  </a:srgbClr>
                </a:solidFill>
                <a:cs typeface="Times New Roman" pitchFamily="18" charset="0"/>
              </a:rPr>
              <a:t>www.taxpolicycenter.org</a:t>
            </a:r>
            <a:endParaRPr lang="en-US">
              <a:solidFill>
                <a:srgbClr val="FFFFFF">
                  <a:tint val="75000"/>
                </a:srgbClr>
              </a:solidFill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369"/>
            <a:endParaRPr lang="en-US">
              <a:solidFill>
                <a:srgbClr val="FFFFFF">
                  <a:tint val="75000"/>
                </a:srgbClr>
              </a:solidFill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81637" tIns="40819" rIns="81637" bIns="4081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6369"/>
            <a:fld id="{B6F15528-21DE-4FAA-801E-634DDDAF4B2B}" type="slidenum">
              <a:rPr lang="en-US" smtClean="0">
                <a:solidFill>
                  <a:srgbClr val="FFFFFF">
                    <a:tint val="75000"/>
                  </a:srgbClr>
                </a:solidFill>
                <a:cs typeface="Times New Roman" pitchFamily="18" charset="0"/>
              </a:rPr>
              <a:pPr defTabSz="816369"/>
              <a:t>‹#›</a:t>
            </a:fld>
            <a:endParaRPr lang="en-US">
              <a:solidFill>
                <a:srgbClr val="FFFFFF">
                  <a:tint val="75000"/>
                </a:srgbClr>
              </a:solidFill>
              <a:cs typeface="Times New Roman" pitchFamily="18" charset="0"/>
            </a:endParaRPr>
          </a:p>
        </p:txBody>
      </p:sp>
      <p:pic>
        <p:nvPicPr>
          <p:cNvPr id="1026" name="Picture 2" descr="E:\Others\Pers\oDesk\Roxanne\New folder\oDesk_Source_Files\Untitled-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8076"/>
            <a:ext cx="9144000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974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816369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6369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0" indent="-255115" algn="l" defTabSz="816369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62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46" indent="-204092" algn="l" defTabSz="816369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31" indent="-204092" algn="l" defTabSz="816369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16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01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85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570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5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69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5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3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2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0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93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7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Others\Pers\oDesk\Roxanne\New folder\oDesk_Source_Files\Untitled-5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E:\Others\Pers\oDesk\Roxanne\New folder\oDesk_Source_Files\logo sm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205" y="162522"/>
            <a:ext cx="569913" cy="36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80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816369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39" indent="-306139" algn="l" defTabSz="81636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0" indent="-255115" algn="l" defTabSz="816369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62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46" indent="-204092" algn="l" defTabSz="816369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31" indent="-204092" algn="l" defTabSz="816369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16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01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385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570" indent="-204092" algn="l" defTabSz="816369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5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69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5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3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24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0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293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478" algn="l" defTabSz="81636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Using Supplemental Nutrition Assistance Program Data in EITC Administration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June 18, 2015		</a:t>
            </a:r>
            <a:endParaRPr lang="en-US" dirty="0"/>
          </a:p>
          <a:p>
            <a:r>
              <a:rPr lang="en-US" dirty="0" smtClean="0"/>
              <a:t>Elaine Maag</a:t>
            </a:r>
            <a:endParaRPr lang="en-US" dirty="0"/>
          </a:p>
          <a:p>
            <a:r>
              <a:rPr lang="en-US" dirty="0" smtClean="0"/>
              <a:t>IRS-TPC Research Conference</a:t>
            </a:r>
          </a:p>
        </p:txBody>
      </p:sp>
    </p:spTree>
    <p:extLst>
      <p:ext uri="{BB962C8B-B14F-4D97-AF65-F5344CB8AC3E}">
        <p14:creationId xmlns:p14="http://schemas.microsoft.com/office/powerpoint/2010/main" val="339615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Residency Test: Children Claimed by People Not in SNAP Unit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763269"/>
              </p:ext>
            </p:extLst>
          </p:nvPr>
        </p:nvGraphicFramePr>
        <p:xfrm>
          <a:off x="489857" y="1393034"/>
          <a:ext cx="5551714" cy="2893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24118"/>
              </p:ext>
            </p:extLst>
          </p:nvPr>
        </p:nvGraphicFramePr>
        <p:xfrm>
          <a:off x="3864429" y="750097"/>
          <a:ext cx="4593771" cy="2035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708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Some evidence that people claim different people on their tax returns than they report to SNAP offices</a:t>
            </a:r>
          </a:p>
          <a:p>
            <a:pPr lvl="1"/>
            <a:r>
              <a:rPr lang="en-US" dirty="0" smtClean="0"/>
              <a:t>Observe adults in the data without children for at least 6 months</a:t>
            </a:r>
          </a:p>
          <a:p>
            <a:pPr lvl="1"/>
            <a:r>
              <a:rPr lang="en-US" dirty="0" smtClean="0"/>
              <a:t>Observe children in the data with different adults for at least 6 months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Residency Test: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0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“Childless” EITC Claims: Presence of Qualifying Child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62572921"/>
              </p:ext>
            </p:extLst>
          </p:nvPr>
        </p:nvGraphicFramePr>
        <p:xfrm>
          <a:off x="0" y="1393033"/>
          <a:ext cx="6096000" cy="3214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649963"/>
              </p:ext>
            </p:extLst>
          </p:nvPr>
        </p:nvGraphicFramePr>
        <p:xfrm>
          <a:off x="4953000" y="642939"/>
          <a:ext cx="3810000" cy="1928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6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Some people in SNAP data with earnings don’t file tax return</a:t>
            </a:r>
          </a:p>
          <a:p>
            <a:pPr lvl="1"/>
            <a:r>
              <a:rPr lang="en-US" dirty="0" smtClean="0"/>
              <a:t>Most have no earnings, are not citizens, or do not have a qualifying </a:t>
            </a:r>
            <a:r>
              <a:rPr lang="en-US" dirty="0" err="1" smtClean="0"/>
              <a:t>childre</a:t>
            </a:r>
            <a:endParaRPr lang="en-US" dirty="0" smtClean="0"/>
          </a:p>
          <a:p>
            <a:r>
              <a:rPr lang="en-US" dirty="0" smtClean="0"/>
              <a:t>11,600 adults appear eligible for the EITC for workers with children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11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SNAP data can contribute to understanding residency during audit selection, but data are not of high enough quality to use in pre-refund math error authority</a:t>
            </a:r>
          </a:p>
          <a:p>
            <a:pPr lvl="1"/>
            <a:r>
              <a:rPr lang="en-US" dirty="0" smtClean="0"/>
              <a:t>Must make assumptions about household stability</a:t>
            </a:r>
          </a:p>
          <a:p>
            <a:pPr lvl="1"/>
            <a:r>
              <a:rPr lang="en-US" dirty="0" smtClean="0"/>
              <a:t>Most returns identified with SNAP data were already identified by IRS during audit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94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1072"/>
              </a:spcAft>
            </a:pPr>
            <a:r>
              <a:rPr lang="en-US" dirty="0"/>
              <a:t>Goal: Reduce improper payments of EITC claims</a:t>
            </a:r>
          </a:p>
          <a:p>
            <a:pPr>
              <a:spcAft>
                <a:spcPts val="1072"/>
              </a:spcAft>
            </a:pPr>
            <a:r>
              <a:rPr lang="en-US" dirty="0"/>
              <a:t>In 2007, 21.2-25.8% of EITC payments estimated to be </a:t>
            </a:r>
            <a:r>
              <a:rPr lang="en-US" dirty="0" err="1"/>
              <a:t>overclaims</a:t>
            </a:r>
            <a:r>
              <a:rPr lang="en-US" dirty="0"/>
              <a:t>; $13.7 - $16.7 billion</a:t>
            </a:r>
          </a:p>
          <a:p>
            <a:pPr>
              <a:spcAft>
                <a:spcPts val="1072"/>
              </a:spcAft>
            </a:pPr>
            <a:r>
              <a:rPr lang="en-US" dirty="0"/>
              <a:t>Leading cause </a:t>
            </a:r>
            <a:r>
              <a:rPr lang="en-US" dirty="0" smtClean="0"/>
              <a:t>when type of error is known is </a:t>
            </a:r>
            <a:r>
              <a:rPr lang="en-US" dirty="0"/>
              <a:t>claiming non-qualified child </a:t>
            </a:r>
            <a:endParaRPr lang="en-US" dirty="0" smtClean="0"/>
          </a:p>
          <a:p>
            <a:pPr>
              <a:spcAft>
                <a:spcPts val="1072"/>
              </a:spcAft>
            </a:pPr>
            <a:r>
              <a:rPr lang="en-US" dirty="0" smtClean="0"/>
              <a:t>Can </a:t>
            </a:r>
            <a:r>
              <a:rPr lang="en-US" dirty="0"/>
              <a:t>state benefit program data help reduce improper payments?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7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57150"/>
            <a:ext cx="7772400" cy="514350"/>
          </a:xfrm>
        </p:spPr>
        <p:txBody>
          <a:bodyPr/>
          <a:lstStyle/>
          <a:p>
            <a:r>
              <a:rPr lang="en-US" dirty="0" smtClean="0"/>
              <a:t>Key EITC Qualifying Elements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314450"/>
            <a:ext cx="3200400" cy="4671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2500" dirty="0">
                <a:solidFill>
                  <a:prstClr val="white">
                    <a:lumMod val="50000"/>
                  </a:prstClr>
                </a:solidFill>
                <a:cs typeface="Times New Roman" pitchFamily="18" charset="0"/>
              </a:rPr>
              <a:t>Marital</a:t>
            </a:r>
            <a:r>
              <a:rPr lang="en-US" sz="25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500" dirty="0">
                <a:solidFill>
                  <a:prstClr val="white">
                    <a:lumMod val="50000"/>
                  </a:prstClr>
                </a:solidFill>
                <a:cs typeface="Times New Roman" pitchFamily="18" charset="0"/>
              </a:rPr>
              <a:t>Status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400301"/>
            <a:ext cx="3200400" cy="68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3900" dirty="0">
                <a:solidFill>
                  <a:srgbClr val="002060"/>
                </a:solidFill>
                <a:cs typeface="Times New Roman" pitchFamily="18" charset="0"/>
              </a:rPr>
              <a:t>Relationship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3421388"/>
            <a:ext cx="2895599" cy="4671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2500" dirty="0">
                <a:solidFill>
                  <a:prstClr val="white">
                    <a:lumMod val="50000"/>
                  </a:prstClr>
                </a:solidFill>
                <a:cs typeface="Times New Roman" pitchFamily="18" charset="0"/>
              </a:rPr>
              <a:t>Citizenship</a:t>
            </a:r>
            <a:r>
              <a:rPr lang="en-US" sz="1600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US" sz="2500" dirty="0">
                <a:solidFill>
                  <a:prstClr val="white">
                    <a:lumMod val="50000"/>
                  </a:prstClr>
                </a:solidFill>
                <a:cs typeface="Times New Roman" pitchFamily="18" charset="0"/>
              </a:rPr>
              <a:t>Status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08650" y="1338943"/>
            <a:ext cx="3097150" cy="4671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2500" dirty="0">
                <a:solidFill>
                  <a:prstClr val="white">
                    <a:lumMod val="50000"/>
                  </a:prstClr>
                </a:solidFill>
                <a:cs typeface="Times New Roman" pitchFamily="18" charset="0"/>
              </a:rPr>
              <a:t>Income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08650" y="2400301"/>
            <a:ext cx="3097150" cy="682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3900" dirty="0">
                <a:solidFill>
                  <a:srgbClr val="002060"/>
                </a:solidFill>
                <a:cs typeface="Times New Roman" pitchFamily="18" charset="0"/>
              </a:rPr>
              <a:t>Residency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4031910"/>
            <a:ext cx="2286000" cy="328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1600" dirty="0">
                <a:solidFill>
                  <a:srgbClr val="91CBE0"/>
                </a:solidFill>
                <a:cs typeface="Times New Roman" pitchFamily="18" charset="0"/>
              </a:rPr>
              <a:t>Student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10200" y="4031910"/>
            <a:ext cx="2705100" cy="328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1637" tIns="40819" rIns="81637" bIns="40819" rtlCol="0">
            <a:spAutoFit/>
          </a:bodyPr>
          <a:lstStyle/>
          <a:p>
            <a:pPr algn="ctr" defTabSz="816369"/>
            <a:r>
              <a:rPr lang="en-US" sz="1600" dirty="0">
                <a:solidFill>
                  <a:srgbClr val="91CBE0"/>
                </a:solidFill>
                <a:cs typeface="Times New Roman" pitchFamily="18" charset="0"/>
              </a:rPr>
              <a:t>Disability</a:t>
            </a:r>
          </a:p>
        </p:txBody>
      </p:sp>
      <p:sp>
        <p:nvSpPr>
          <p:cNvPr id="13" name="Slide Number Placeholder 4"/>
          <p:cNvSpPr txBox="1">
            <a:spLocks/>
          </p:cNvSpPr>
          <p:nvPr/>
        </p:nvSpPr>
        <p:spPr>
          <a:xfrm>
            <a:off x="8343900" y="4972054"/>
            <a:ext cx="723900" cy="201985"/>
          </a:xfrm>
          <a:prstGeom prst="rect">
            <a:avLst/>
          </a:prstGeom>
        </p:spPr>
        <p:txBody>
          <a:bodyPr lIns="81637" tIns="40819" rIns="81637" bIns="40819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816369"/>
            <a:fld id="{E99B8BC8-2B64-E94F-BB47-500FE6D06CF2}" type="slidenum">
              <a:rPr lang="en-US" sz="900">
                <a:solidFill>
                  <a:prstClr val="white"/>
                </a:solidFill>
              </a:rPr>
              <a:pPr defTabSz="816369"/>
              <a:t>3</a:t>
            </a:fld>
            <a:endParaRPr lang="en-US" sz="9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08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EITC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143" y="642939"/>
            <a:ext cx="5412624" cy="4132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311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Description of SNAP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143" y="993406"/>
            <a:ext cx="8101917" cy="3507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41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85800" y="726910"/>
            <a:ext cx="7787640" cy="3936206"/>
          </a:xfrm>
        </p:spPr>
        <p:txBody>
          <a:bodyPr/>
          <a:lstStyle/>
          <a:p>
            <a:r>
              <a:rPr lang="en-US" dirty="0" smtClean="0"/>
              <a:t>Some overlap in recipients anticipated</a:t>
            </a:r>
          </a:p>
          <a:p>
            <a:pPr lvl="1"/>
            <a:r>
              <a:rPr lang="en-US" dirty="0" smtClean="0"/>
              <a:t>But…some SNAP beneficiaries have no earnings</a:t>
            </a:r>
          </a:p>
          <a:p>
            <a:pPr lvl="1"/>
            <a:r>
              <a:rPr lang="en-US" dirty="0" smtClean="0"/>
              <a:t>And…EITC provides benefits to some people with higher incomes than SNAP allows</a:t>
            </a:r>
          </a:p>
          <a:p>
            <a:r>
              <a:rPr lang="en-US" dirty="0" smtClean="0"/>
              <a:t>SNAP benefits based on the group of people who share meals</a:t>
            </a:r>
          </a:p>
          <a:p>
            <a:pPr lvl="1"/>
            <a:r>
              <a:rPr lang="en-US" dirty="0" smtClean="0"/>
              <a:t>Can include multiple tax units</a:t>
            </a:r>
          </a:p>
          <a:p>
            <a:pPr lvl="1"/>
            <a:r>
              <a:rPr lang="en-US" dirty="0" smtClean="0"/>
              <a:t>SNAP applicants and beneficiaries report living arrangements and relationships to other household members</a:t>
            </a:r>
          </a:p>
          <a:p>
            <a:pPr marL="408185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SNAP Data Might be Helpful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7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with SNAP data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Recertify only once or twice each year</a:t>
            </a:r>
          </a:p>
          <a:p>
            <a:pPr lvl="1"/>
            <a:r>
              <a:rPr lang="en-US" dirty="0" smtClean="0"/>
              <a:t>We assume if we observe a household that looks the same in two periods, we assume it looked that way in the intervening period.</a:t>
            </a:r>
          </a:p>
          <a:p>
            <a:r>
              <a:rPr lang="en-US" dirty="0" smtClean="0"/>
              <a:t>Monthly vs. annual data</a:t>
            </a:r>
          </a:p>
          <a:p>
            <a:r>
              <a:rPr lang="en-US" dirty="0" smtClean="0"/>
              <a:t>Timing inconsistent with tax year</a:t>
            </a:r>
          </a:p>
          <a:p>
            <a:r>
              <a:rPr lang="en-US" dirty="0" smtClean="0"/>
              <a:t>Self-reported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7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units in Florida SNAP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5522944"/>
              </p:ext>
            </p:extLst>
          </p:nvPr>
        </p:nvGraphicFramePr>
        <p:xfrm>
          <a:off x="685800" y="750094"/>
          <a:ext cx="7772400" cy="4260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 flipV="1">
            <a:off x="6324600" y="241935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324600" y="3181350"/>
            <a:ext cx="609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943600" y="3867150"/>
            <a:ext cx="990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27349" y="4258103"/>
            <a:ext cx="416257" cy="2186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60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Residency Test: Families with Children</a:t>
            </a:r>
            <a:endParaRPr lang="en-US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3037638"/>
              </p:ext>
            </p:extLst>
          </p:nvPr>
        </p:nvGraphicFramePr>
        <p:xfrm>
          <a:off x="489857" y="1393034"/>
          <a:ext cx="5551714" cy="2893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208926"/>
              </p:ext>
            </p:extLst>
          </p:nvPr>
        </p:nvGraphicFramePr>
        <p:xfrm>
          <a:off x="3759200" y="750094"/>
          <a:ext cx="4699000" cy="2202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86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_TPC_PowerPoint_Template_Slides_Light">
  <a:themeElements>
    <a:clrScheme name="TPC Dark1">
      <a:dk1>
        <a:srgbClr val="FFFFFF"/>
      </a:dk1>
      <a:lt1>
        <a:sysClr val="window" lastClr="FFFFFF"/>
      </a:lt1>
      <a:dk2>
        <a:srgbClr val="008BB0"/>
      </a:dk2>
      <a:lt2>
        <a:srgbClr val="CDE6EF"/>
      </a:lt2>
      <a:accent1>
        <a:srgbClr val="AD2C42"/>
      </a:accent1>
      <a:accent2>
        <a:srgbClr val="ED9520"/>
      </a:accent2>
      <a:accent3>
        <a:srgbClr val="B3D234"/>
      </a:accent3>
      <a:accent4>
        <a:srgbClr val="FFE783"/>
      </a:accent4>
      <a:accent5>
        <a:srgbClr val="91CBE0"/>
      </a:accent5>
      <a:accent6>
        <a:srgbClr val="008BB0"/>
      </a:accent6>
      <a:hlink>
        <a:srgbClr val="0000FF"/>
      </a:hlink>
      <a:folHlink>
        <a:srgbClr val="800080"/>
      </a:folHlink>
    </a:clrScheme>
    <a:fontScheme name="TPC PPT Temp1">
      <a:majorFont>
        <a:latin typeface="Lato Heavy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eader Slides">
  <a:themeElements>
    <a:clrScheme name="TPC Dark1">
      <a:dk1>
        <a:srgbClr val="002060"/>
      </a:dk1>
      <a:lt1>
        <a:sysClr val="window" lastClr="FFFFFF"/>
      </a:lt1>
      <a:dk2>
        <a:srgbClr val="008BB0"/>
      </a:dk2>
      <a:lt2>
        <a:srgbClr val="CDE6EF"/>
      </a:lt2>
      <a:accent1>
        <a:srgbClr val="AD2C42"/>
      </a:accent1>
      <a:accent2>
        <a:srgbClr val="ED9520"/>
      </a:accent2>
      <a:accent3>
        <a:srgbClr val="B3D234"/>
      </a:accent3>
      <a:accent4>
        <a:srgbClr val="FFE783"/>
      </a:accent4>
      <a:accent5>
        <a:srgbClr val="91CBE0"/>
      </a:accent5>
      <a:accent6>
        <a:srgbClr val="008BB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Microsoft Office PowerPoint</Application>
  <PresentationFormat>On-screen Show (16:9)</PresentationFormat>
  <Paragraphs>66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Blank_TPC_PowerPoint_Template_Slides_Light</vt:lpstr>
      <vt:lpstr>Header Slides</vt:lpstr>
      <vt:lpstr>Using Supplemental Nutrition Assistance Program Data in EITC Administration</vt:lpstr>
      <vt:lpstr>Background</vt:lpstr>
      <vt:lpstr>Key EITC Qualifying Elements</vt:lpstr>
      <vt:lpstr>Description of EITC</vt:lpstr>
      <vt:lpstr>Description of SNAP</vt:lpstr>
      <vt:lpstr>Why SNAP Data Might be Helpful</vt:lpstr>
      <vt:lpstr>Problem with SNAP data</vt:lpstr>
      <vt:lpstr>Tax units in Florida SNAP data</vt:lpstr>
      <vt:lpstr>Residency Test: Families with Children</vt:lpstr>
      <vt:lpstr>Residency Test: Children Claimed by People Not in SNAP Unit</vt:lpstr>
      <vt:lpstr>Residency Test: Summary</vt:lpstr>
      <vt:lpstr>“Childless” EITC Claims: Presence of Qualifying Child</vt:lpstr>
      <vt:lpstr>Outreach</vt:lpstr>
      <vt:lpstr>Conclusion</vt:lpstr>
    </vt:vector>
  </TitlesOfParts>
  <Company>Internal Revenue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Supplemental Nutrition Assistance Program Data in EITC Administration</dc:title>
  <dc:creator>Department of Treasury</dc:creator>
  <cp:lastModifiedBy>Department of Treasury</cp:lastModifiedBy>
  <cp:revision>2</cp:revision>
  <dcterms:created xsi:type="dcterms:W3CDTF">2015-06-15T19:09:10Z</dcterms:created>
  <dcterms:modified xsi:type="dcterms:W3CDTF">2015-06-16T20:36:18Z</dcterms:modified>
</cp:coreProperties>
</file>